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5" r:id="rId1"/>
  </p:sldMasterIdLst>
  <p:notesMasterIdLst>
    <p:notesMasterId r:id="rId41"/>
  </p:notesMasterIdLst>
  <p:sldIdLst>
    <p:sldId id="256" r:id="rId2"/>
    <p:sldId id="294" r:id="rId3"/>
    <p:sldId id="258" r:id="rId4"/>
    <p:sldId id="259" r:id="rId5"/>
    <p:sldId id="261" r:id="rId6"/>
    <p:sldId id="262" r:id="rId7"/>
    <p:sldId id="263" r:id="rId8"/>
    <p:sldId id="264" r:id="rId9"/>
    <p:sldId id="260" r:id="rId10"/>
    <p:sldId id="295" r:id="rId11"/>
    <p:sldId id="278" r:id="rId12"/>
    <p:sldId id="265" r:id="rId13"/>
    <p:sldId id="266" r:id="rId14"/>
    <p:sldId id="284" r:id="rId15"/>
    <p:sldId id="281" r:id="rId16"/>
    <p:sldId id="298" r:id="rId17"/>
    <p:sldId id="268" r:id="rId18"/>
    <p:sldId id="299" r:id="rId19"/>
    <p:sldId id="269" r:id="rId20"/>
    <p:sldId id="276" r:id="rId21"/>
    <p:sldId id="291" r:id="rId22"/>
    <p:sldId id="286" r:id="rId23"/>
    <p:sldId id="292" r:id="rId24"/>
    <p:sldId id="272" r:id="rId25"/>
    <p:sldId id="282" r:id="rId26"/>
    <p:sldId id="289" r:id="rId27"/>
    <p:sldId id="271" r:id="rId28"/>
    <p:sldId id="277" r:id="rId29"/>
    <p:sldId id="280" r:id="rId30"/>
    <p:sldId id="297" r:id="rId31"/>
    <p:sldId id="296" r:id="rId32"/>
    <p:sldId id="293" r:id="rId33"/>
    <p:sldId id="273" r:id="rId34"/>
    <p:sldId id="290" r:id="rId35"/>
    <p:sldId id="274" r:id="rId36"/>
    <p:sldId id="279" r:id="rId37"/>
    <p:sldId id="283" r:id="rId38"/>
    <p:sldId id="301" r:id="rId39"/>
    <p:sldId id="300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441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74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6560"/>
    </p:cViewPr>
  </p:sorterViewPr>
  <p:notesViewPr>
    <p:cSldViewPr snapToGrid="0" snapToObjects="1">
      <p:cViewPr varScale="1">
        <p:scale>
          <a:sx n="62" d="100"/>
          <a:sy n="62" d="100"/>
        </p:scale>
        <p:origin x="-2448" y="-12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BAFEE-2E30-1A4A-B41A-DAF2E5584DE2}" type="datetimeFigureOut">
              <a:rPr lang="en-US" smtClean="0"/>
              <a:t>1/25/2018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FD1C90-B47F-4948-A43F-5BE6A221D4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650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FD1C90-B47F-4948-A43F-5BE6A221D48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3863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77CA9-1A4A-4A75-902D-9238208BDFC7}" type="datetimeFigureOut">
              <a:rPr lang="en-US" smtClean="0"/>
              <a:t>1/25/2018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853CB-1A3A-4304-BB01-E2BBDE65AA60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197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77CA9-1A4A-4A75-902D-9238208BDFC7}" type="datetimeFigureOut">
              <a:rPr lang="en-US" smtClean="0"/>
              <a:t>1/25/2018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853CB-1A3A-4304-BB01-E2BBDE65A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3061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77CA9-1A4A-4A75-902D-9238208BDFC7}" type="datetimeFigureOut">
              <a:rPr lang="en-US" smtClean="0"/>
              <a:t>1/25/2018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853CB-1A3A-4304-BB01-E2BBDE65A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252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77CA9-1A4A-4A75-902D-9238208BDFC7}" type="datetimeFigureOut">
              <a:rPr lang="en-US" smtClean="0"/>
              <a:t>1/25/2018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853CB-1A3A-4304-BB01-E2BBDE65A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6101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77CA9-1A4A-4A75-902D-9238208BDFC7}" type="datetimeFigureOut">
              <a:rPr lang="en-US" smtClean="0"/>
              <a:t>1/25/2018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853CB-1A3A-4304-BB01-E2BBDE65AA60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4947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77CA9-1A4A-4A75-902D-9238208BDFC7}" type="datetimeFigureOut">
              <a:rPr lang="en-US" smtClean="0"/>
              <a:t>1/25/2018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853CB-1A3A-4304-BB01-E2BBDE65A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0842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77CA9-1A4A-4A75-902D-9238208BDFC7}" type="datetimeFigureOut">
              <a:rPr lang="en-US" smtClean="0"/>
              <a:t>1/25/2018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853CB-1A3A-4304-BB01-E2BBDE65A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529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77CA9-1A4A-4A75-902D-9238208BDFC7}" type="datetimeFigureOut">
              <a:rPr lang="en-US" smtClean="0"/>
              <a:t>1/25/2018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853CB-1A3A-4304-BB01-E2BBDE65A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911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77CA9-1A4A-4A75-902D-9238208BDFC7}" type="datetimeFigureOut">
              <a:rPr lang="en-US" smtClean="0"/>
              <a:t>1/25/2018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853CB-1A3A-4304-BB01-E2BBDE65A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459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92677CA9-1A4A-4A75-902D-9238208BDFC7}" type="datetimeFigureOut">
              <a:rPr lang="en-US" smtClean="0"/>
              <a:t>1/25/2018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EC853CB-1A3A-4304-BB01-E2BBDE65A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55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77CA9-1A4A-4A75-902D-9238208BDFC7}" type="datetimeFigureOut">
              <a:rPr lang="en-US" smtClean="0"/>
              <a:t>1/25/2018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853CB-1A3A-4304-BB01-E2BBDE65A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5932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2677CA9-1A4A-4A75-902D-9238208BDFC7}" type="datetimeFigureOut">
              <a:rPr lang="en-US" smtClean="0"/>
              <a:t>1/25/2018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AEC853CB-1A3A-4304-BB01-E2BBDE65AA60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9765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  <p:sldLayoutId id="2147483817" r:id="rId2"/>
    <p:sldLayoutId id="2147483818" r:id="rId3"/>
    <p:sldLayoutId id="2147483819" r:id="rId4"/>
    <p:sldLayoutId id="2147483820" r:id="rId5"/>
    <p:sldLayoutId id="2147483821" r:id="rId6"/>
    <p:sldLayoutId id="2147483822" r:id="rId7"/>
    <p:sldLayoutId id="2147483823" r:id="rId8"/>
    <p:sldLayoutId id="2147483824" r:id="rId9"/>
    <p:sldLayoutId id="2147483825" r:id="rId10"/>
    <p:sldLayoutId id="2147483826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acrep.org" TargetMode="External"/><Relationship Id="rId2" Type="http://schemas.openxmlformats.org/officeDocument/2006/relationships/hyperlink" Target="http://www.apa.org/ed/accreditation/programs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sppb.org" TargetMode="External"/><Relationship Id="rId2" Type="http://schemas.openxmlformats.org/officeDocument/2006/relationships/hyperlink" Target="http://www.apa.org/ed/accreditation/programs/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psychology.unt.edu/faculty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olunteermatch.org" TargetMode="External"/><Relationship Id="rId2" Type="http://schemas.openxmlformats.org/officeDocument/2006/relationships/hyperlink" Target="http://www.dcfof.org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studentaffairs.unt.edu/counseling-testing-services" TargetMode="External"/><Relationship Id="rId2" Type="http://schemas.openxmlformats.org/officeDocument/2006/relationships/hyperlink" Target="http://careercenter.unt.edu/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://studentaffairs.unt.edu/career-center" TargetMode="External"/><Relationship Id="rId2" Type="http://schemas.openxmlformats.org/officeDocument/2006/relationships/hyperlink" Target="http://studentaffairs.unt.edu/counseling-testing-services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psychology.unt.edu/undergraduate-program/advising" TargetMode="External"/><Relationship Id="rId4" Type="http://schemas.openxmlformats.org/officeDocument/2006/relationships/hyperlink" Target="http://learningcenter.unt.edu/EntranceAndCertificationExamPrep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42236" y="2404534"/>
            <a:ext cx="7766936" cy="164630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Graduate School For Psychology Majors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PSYCHOLOGY UNDERGRADUATE Advisors</a:t>
            </a:r>
          </a:p>
          <a:p>
            <a:r>
              <a:rPr lang="en-US" dirty="0" smtClean="0"/>
              <a:t>Terrill Hall 330</a:t>
            </a:r>
          </a:p>
        </p:txBody>
      </p:sp>
    </p:spTree>
    <p:extLst>
      <p:ext uri="{BB962C8B-B14F-4D97-AF65-F5344CB8AC3E}">
        <p14:creationId xmlns:p14="http://schemas.microsoft.com/office/powerpoint/2010/main" val="898354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Picking And Applying to PSYC Programs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2753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Types of Programs?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 numCol="2">
            <a:normAutofit fontScale="47500" lnSpcReduction="20000"/>
          </a:bodyPr>
          <a:lstStyle/>
          <a:p>
            <a:pPr>
              <a:spcAft>
                <a:spcPts val="0"/>
              </a:spcAft>
              <a:buFont typeface="Wingdings" charset="2"/>
              <a:buChar char="§"/>
              <a:defRPr/>
            </a:pPr>
            <a:r>
              <a:rPr lang="en-US" sz="4800" dirty="0"/>
              <a:t>Clinical</a:t>
            </a:r>
          </a:p>
          <a:p>
            <a:pPr>
              <a:spcAft>
                <a:spcPts val="0"/>
              </a:spcAft>
              <a:buFont typeface="Wingdings" charset="2"/>
              <a:buChar char="§"/>
              <a:defRPr/>
            </a:pPr>
            <a:r>
              <a:rPr lang="en-US" sz="4800" dirty="0"/>
              <a:t>Counseling</a:t>
            </a:r>
          </a:p>
          <a:p>
            <a:pPr>
              <a:spcAft>
                <a:spcPts val="0"/>
              </a:spcAft>
              <a:buFont typeface="Wingdings" charset="2"/>
              <a:buChar char="§"/>
              <a:defRPr/>
            </a:pPr>
            <a:r>
              <a:rPr lang="en-US" sz="4800" dirty="0"/>
              <a:t>Health</a:t>
            </a:r>
          </a:p>
          <a:p>
            <a:pPr>
              <a:spcAft>
                <a:spcPts val="0"/>
              </a:spcAft>
              <a:buFont typeface="Wingdings" charset="2"/>
              <a:buChar char="§"/>
              <a:defRPr/>
            </a:pPr>
            <a:r>
              <a:rPr lang="en-US" sz="4800" dirty="0"/>
              <a:t>Experimental</a:t>
            </a:r>
          </a:p>
          <a:p>
            <a:pPr>
              <a:spcAft>
                <a:spcPts val="0"/>
              </a:spcAft>
              <a:buFont typeface="Wingdings" charset="2"/>
              <a:buChar char="§"/>
              <a:defRPr/>
            </a:pPr>
            <a:r>
              <a:rPr lang="en-US" sz="4800" dirty="0"/>
              <a:t>Industrial/ Organizational</a:t>
            </a:r>
          </a:p>
          <a:p>
            <a:pPr>
              <a:spcAft>
                <a:spcPts val="0"/>
              </a:spcAft>
              <a:buFont typeface="Wingdings" charset="2"/>
              <a:buChar char="§"/>
              <a:defRPr/>
            </a:pPr>
            <a:r>
              <a:rPr lang="en-US" sz="4800" dirty="0"/>
              <a:t>Developmental </a:t>
            </a:r>
          </a:p>
          <a:p>
            <a:pPr>
              <a:spcAft>
                <a:spcPts val="0"/>
              </a:spcAft>
              <a:buFont typeface="Wingdings" charset="2"/>
              <a:buChar char="§"/>
              <a:defRPr/>
            </a:pPr>
            <a:r>
              <a:rPr lang="en-US" sz="4800" dirty="0"/>
              <a:t>Behavioral Analysis</a:t>
            </a:r>
          </a:p>
          <a:p>
            <a:pPr>
              <a:spcAft>
                <a:spcPts val="0"/>
              </a:spcAft>
              <a:buFont typeface="Wingdings" charset="2"/>
              <a:buChar char="§"/>
              <a:defRPr/>
            </a:pPr>
            <a:r>
              <a:rPr lang="en-US" sz="4800" dirty="0"/>
              <a:t>Child psychology</a:t>
            </a:r>
          </a:p>
          <a:p>
            <a:pPr>
              <a:spcAft>
                <a:spcPts val="0"/>
              </a:spcAft>
              <a:buFont typeface="Wingdings" charset="2"/>
              <a:buChar char="§"/>
              <a:defRPr/>
            </a:pPr>
            <a:r>
              <a:rPr lang="en-US" sz="4800" dirty="0"/>
              <a:t>Social</a:t>
            </a:r>
          </a:p>
          <a:p>
            <a:pPr>
              <a:spcAft>
                <a:spcPts val="0"/>
              </a:spcAft>
              <a:buFont typeface="Wingdings" charset="2"/>
              <a:buChar char="§"/>
              <a:defRPr/>
            </a:pPr>
            <a:r>
              <a:rPr lang="en-US" sz="4800" dirty="0"/>
              <a:t>Cognitive</a:t>
            </a:r>
          </a:p>
          <a:p>
            <a:pPr>
              <a:spcAft>
                <a:spcPts val="0"/>
              </a:spcAft>
              <a:buFont typeface="Wingdings" charset="2"/>
              <a:buChar char="§"/>
              <a:defRPr/>
            </a:pPr>
            <a:r>
              <a:rPr lang="en-US" sz="4800" dirty="0"/>
              <a:t>Educational</a:t>
            </a:r>
          </a:p>
          <a:p>
            <a:pPr>
              <a:spcAft>
                <a:spcPts val="0"/>
              </a:spcAft>
              <a:buFont typeface="Wingdings" charset="2"/>
              <a:buChar char="§"/>
              <a:defRPr/>
            </a:pPr>
            <a:r>
              <a:rPr lang="en-US" sz="4800" dirty="0"/>
              <a:t>Forensic</a:t>
            </a:r>
          </a:p>
          <a:p>
            <a:pPr>
              <a:spcAft>
                <a:spcPts val="0"/>
              </a:spcAft>
              <a:buFont typeface="Wingdings" charset="2"/>
              <a:buChar char="§"/>
              <a:defRPr/>
            </a:pPr>
            <a:r>
              <a:rPr lang="en-US" sz="4800" dirty="0"/>
              <a:t>Marriage and Family</a:t>
            </a:r>
          </a:p>
          <a:p>
            <a:pPr>
              <a:spcAft>
                <a:spcPts val="0"/>
              </a:spcAft>
              <a:buFont typeface="Wingdings" charset="2"/>
              <a:buChar char="§"/>
              <a:defRPr/>
            </a:pPr>
            <a:r>
              <a:rPr lang="en-US" sz="4800" dirty="0"/>
              <a:t>Learning</a:t>
            </a:r>
          </a:p>
          <a:p>
            <a:pPr>
              <a:spcAft>
                <a:spcPts val="0"/>
              </a:spcAft>
              <a:buFont typeface="Wingdings" charset="2"/>
              <a:buChar char="§"/>
              <a:defRPr/>
            </a:pPr>
            <a:r>
              <a:rPr lang="en-US" sz="4800" dirty="0"/>
              <a:t>Neuropsychology</a:t>
            </a:r>
          </a:p>
          <a:p>
            <a:pPr>
              <a:spcAft>
                <a:spcPts val="0"/>
              </a:spcAft>
              <a:buFont typeface="Wingdings" charset="2"/>
              <a:buChar char="§"/>
              <a:defRPr/>
            </a:pPr>
            <a:r>
              <a:rPr lang="en-US" sz="4800" dirty="0"/>
              <a:t>Neuroscience</a:t>
            </a:r>
          </a:p>
          <a:p>
            <a:pPr>
              <a:spcAft>
                <a:spcPts val="0"/>
              </a:spcAft>
              <a:buFont typeface="Wingdings" charset="2"/>
              <a:buChar char="§"/>
              <a:defRPr/>
            </a:pPr>
            <a:r>
              <a:rPr lang="en-US" sz="4800" dirty="0"/>
              <a:t>Pediatric</a:t>
            </a:r>
          </a:p>
          <a:p>
            <a:pPr>
              <a:spcAft>
                <a:spcPts val="0"/>
              </a:spcAft>
              <a:buFont typeface="Wingdings" charset="2"/>
              <a:buChar char="§"/>
              <a:defRPr/>
            </a:pPr>
            <a:r>
              <a:rPr lang="en-US" sz="4800" dirty="0"/>
              <a:t>School</a:t>
            </a:r>
          </a:p>
          <a:p>
            <a:pPr>
              <a:spcAft>
                <a:spcPts val="0"/>
              </a:spcAft>
              <a:buFont typeface="Wingdings" charset="2"/>
              <a:buChar char="§"/>
              <a:defRPr/>
            </a:pPr>
            <a:endParaRPr lang="en-US" dirty="0"/>
          </a:p>
          <a:p>
            <a:pPr>
              <a:buFont typeface="Wingdings" charset="2"/>
              <a:buChar char="§"/>
            </a:pP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pPr>
              <a:spcAft>
                <a:spcPts val="0"/>
              </a:spcAft>
              <a:buFont typeface="Wingdings" charset="2"/>
              <a:buChar char="§"/>
              <a:defRPr/>
            </a:pPr>
            <a:r>
              <a:rPr lang="en-US" sz="2800" dirty="0"/>
              <a:t>Choose what interests you and what you would be happy working in possibly for the next 20+ years.</a:t>
            </a:r>
          </a:p>
          <a:p>
            <a:pPr>
              <a:spcAft>
                <a:spcPts val="0"/>
              </a:spcAft>
              <a:buFont typeface="Wingdings" charset="2"/>
              <a:buChar char="§"/>
              <a:defRPr/>
            </a:pPr>
            <a:r>
              <a:rPr lang="en-US" sz="2800" dirty="0"/>
              <a:t>Luckily, psychology areas overlap a lot, so if you are trained in one specialty, you can </a:t>
            </a:r>
            <a:r>
              <a:rPr lang="en-US" sz="2800" i="1" dirty="0"/>
              <a:t>sometimes</a:t>
            </a:r>
            <a:r>
              <a:rPr lang="en-US" sz="2800" dirty="0"/>
              <a:t> switch specialties later on with more education and experience in the new specialty.</a:t>
            </a:r>
            <a:endParaRPr lang="en-US" sz="2800" dirty="0">
              <a:solidFill>
                <a:srgbClr val="FF0000"/>
              </a:solidFill>
            </a:endParaRPr>
          </a:p>
          <a:p>
            <a:pPr>
              <a:buFont typeface="Wingdings" charset="2"/>
              <a:buChar char="§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78118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Where Do I Apply?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763079"/>
            <a:ext cx="10616138" cy="4720504"/>
          </a:xfrm>
        </p:spPr>
        <p:txBody>
          <a:bodyPr>
            <a:normAutofit fontScale="92500" lnSpcReduction="10000"/>
          </a:bodyPr>
          <a:lstStyle/>
          <a:p>
            <a:pPr>
              <a:buFont typeface="Wingdings" charset="2"/>
              <a:buChar char="§"/>
            </a:pPr>
            <a:r>
              <a:rPr lang="en-US" sz="3000" dirty="0"/>
              <a:t>For Ph.D. and </a:t>
            </a:r>
            <a:r>
              <a:rPr lang="en-US" sz="3000" dirty="0" err="1"/>
              <a:t>Psy.D</a:t>
            </a:r>
            <a:r>
              <a:rPr lang="en-US" sz="3000" dirty="0"/>
              <a:t>. programs apply to APA-accredited programs</a:t>
            </a:r>
          </a:p>
          <a:p>
            <a:pPr lvl="3">
              <a:buFont typeface="Wingdings" charset="2"/>
              <a:buChar char="§"/>
            </a:pPr>
            <a:r>
              <a:rPr lang="en-US" sz="3000" dirty="0">
                <a:hlinkClick r:id="rId2"/>
              </a:rPr>
              <a:t>http://www.apa.org/ed/accreditation/programs</a:t>
            </a:r>
            <a:r>
              <a:rPr lang="en-US" sz="3000" dirty="0"/>
              <a:t> </a:t>
            </a:r>
          </a:p>
          <a:p>
            <a:pPr lvl="3">
              <a:buFont typeface="Wingdings" charset="2"/>
              <a:buChar char="§"/>
            </a:pPr>
            <a:r>
              <a:rPr lang="en-US" sz="3000" dirty="0"/>
              <a:t>Apply to 10-15 programs</a:t>
            </a:r>
          </a:p>
          <a:p>
            <a:pPr>
              <a:buFont typeface="Wingdings" charset="2"/>
              <a:buChar char="§"/>
            </a:pPr>
            <a:r>
              <a:rPr lang="en-US" sz="3000" dirty="0"/>
              <a:t>For master’s programs</a:t>
            </a:r>
          </a:p>
          <a:p>
            <a:pPr lvl="3">
              <a:buFont typeface="Wingdings" charset="2"/>
              <a:buChar char="§"/>
            </a:pPr>
            <a:r>
              <a:rPr lang="en-US" sz="3000" dirty="0"/>
              <a:t>A bit more complicated because APA doesn’t accredit them</a:t>
            </a:r>
          </a:p>
          <a:p>
            <a:pPr lvl="3">
              <a:buFont typeface="Wingdings" charset="2"/>
              <a:buChar char="§"/>
            </a:pPr>
            <a:r>
              <a:rPr lang="en-US" sz="3000" dirty="0"/>
              <a:t>Look at APA-accredited doctoral programs and see if the department also offers a standalone masters degree (terminal masters)</a:t>
            </a:r>
          </a:p>
          <a:p>
            <a:pPr lvl="3">
              <a:buFont typeface="Wingdings" charset="2"/>
              <a:buChar char="§"/>
            </a:pPr>
            <a:r>
              <a:rPr lang="en-US" sz="3000" dirty="0"/>
              <a:t>CACREP accredits counseling programs, including masters program</a:t>
            </a:r>
          </a:p>
          <a:p>
            <a:pPr lvl="5">
              <a:buFont typeface="Wingdings" charset="2"/>
              <a:buChar char="§"/>
            </a:pPr>
            <a:r>
              <a:rPr lang="en-US" sz="3000" dirty="0">
                <a:hlinkClick r:id="rId3"/>
              </a:rPr>
              <a:t>http://www.cacrep.org</a:t>
            </a:r>
            <a:r>
              <a:rPr lang="en-US" sz="3000" dirty="0"/>
              <a:t> </a:t>
            </a:r>
          </a:p>
          <a:p>
            <a:pPr lvl="3">
              <a:buFont typeface="Wingdings" charset="2"/>
              <a:buChar char="§"/>
            </a:pPr>
            <a:r>
              <a:rPr lang="en-US" sz="3000" dirty="0"/>
              <a:t>Apply to 4-5 programs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2477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Do I Find Out About Programs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3"/>
            <a:ext cx="4190816" cy="4050155"/>
          </a:xfrm>
        </p:spPr>
        <p:txBody>
          <a:bodyPr/>
          <a:lstStyle/>
          <a:p>
            <a:pPr>
              <a:buFont typeface="Wingdings" charset="2"/>
              <a:buChar char="§"/>
            </a:pPr>
            <a:r>
              <a:rPr lang="en-US" sz="2800" dirty="0"/>
              <a:t>Program Websites</a:t>
            </a:r>
          </a:p>
          <a:p>
            <a:pPr>
              <a:buFont typeface="Wingdings" charset="2"/>
              <a:buChar char="§"/>
            </a:pPr>
            <a:r>
              <a:rPr lang="en-US" sz="2800" i="1" dirty="0"/>
              <a:t>APA’s Graduate Study in Psychology</a:t>
            </a:r>
          </a:p>
          <a:p>
            <a:pPr>
              <a:buFont typeface="Wingdings" charset="2"/>
              <a:buChar char="§"/>
            </a:pPr>
            <a:r>
              <a:rPr lang="en-US" sz="2800" i="1" dirty="0"/>
              <a:t>Insiders’ Guide to Graduate Programs in Clinical or Counseling Psychology</a:t>
            </a:r>
          </a:p>
          <a:p>
            <a:pPr>
              <a:buFont typeface="Wingdings" charset="2"/>
              <a:buChar char="§"/>
            </a:pPr>
            <a:r>
              <a:rPr lang="en-US" sz="2800" dirty="0"/>
              <a:t>Connect with faculty and students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18462" t="9846" r="16923" b="7589"/>
          <a:stretch/>
        </p:blipFill>
        <p:spPr>
          <a:xfrm>
            <a:off x="8444512" y="1934106"/>
            <a:ext cx="2245403" cy="286912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0603" y="1925247"/>
            <a:ext cx="2191601" cy="2892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856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Information on Accreditation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547039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§"/>
            </a:pPr>
            <a:r>
              <a:rPr lang="en-US" sz="2400" dirty="0">
                <a:latin typeface="Calibri"/>
                <a:cs typeface="Calibri"/>
              </a:rPr>
              <a:t>Accreditation provides public notification that an institution or program meets standards of quality set forth by an accrediting agency.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§"/>
            </a:pPr>
            <a:r>
              <a:rPr lang="en-US" sz="2400" dirty="0" smtClean="0">
                <a:latin typeface="Calibri"/>
                <a:cs typeface="Calibri"/>
              </a:rPr>
              <a:t>Doctoral </a:t>
            </a:r>
            <a:r>
              <a:rPr lang="en-US" sz="2400" dirty="0">
                <a:latin typeface="Calibri"/>
                <a:cs typeface="Calibri"/>
              </a:rPr>
              <a:t>graduate programs in</a:t>
            </a:r>
            <a:r>
              <a:rPr lang="en-US" sz="2400" dirty="0" smtClean="0">
                <a:latin typeface="Calibri"/>
                <a:cs typeface="Calibri"/>
              </a:rPr>
              <a:t>: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§"/>
            </a:pPr>
            <a:r>
              <a:rPr lang="en-US" sz="2400" dirty="0">
                <a:latin typeface="Calibri"/>
                <a:cs typeface="Calibri"/>
                <a:hlinkClick r:id="rId2"/>
              </a:rPr>
              <a:t>http://www.apa.org/ed/accreditation/programs/</a:t>
            </a:r>
            <a:r>
              <a:rPr lang="en-US" sz="2400" dirty="0">
                <a:latin typeface="Calibri"/>
                <a:cs typeface="Calibri"/>
              </a:rPr>
              <a:t> 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§"/>
            </a:pPr>
            <a:r>
              <a:rPr lang="en-US" sz="2400" dirty="0">
                <a:latin typeface="Calibri"/>
                <a:cs typeface="Calibri"/>
              </a:rPr>
              <a:t>Clinical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§"/>
            </a:pPr>
            <a:r>
              <a:rPr lang="en-US" sz="2400" dirty="0" smtClean="0">
                <a:latin typeface="Calibri"/>
                <a:cs typeface="Calibri"/>
              </a:rPr>
              <a:t>Counseling</a:t>
            </a:r>
            <a:endParaRPr lang="en-US" sz="2400" dirty="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§"/>
            </a:pPr>
            <a:r>
              <a:rPr lang="en-US" sz="2400" dirty="0">
                <a:latin typeface="Calibri"/>
                <a:cs typeface="Calibri"/>
              </a:rPr>
              <a:t>School </a:t>
            </a:r>
            <a:r>
              <a:rPr lang="en-US" sz="2400" dirty="0" smtClean="0">
                <a:latin typeface="Calibri"/>
                <a:cs typeface="Calibri"/>
              </a:rPr>
              <a:t>psychology </a:t>
            </a:r>
            <a:r>
              <a:rPr lang="en-US" sz="2400" dirty="0">
                <a:latin typeface="Calibri"/>
                <a:cs typeface="Calibri"/>
              </a:rPr>
              <a:t>and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§"/>
            </a:pPr>
            <a:r>
              <a:rPr lang="en-US" sz="2400" dirty="0">
                <a:latin typeface="Calibri"/>
                <a:cs typeface="Calibri"/>
              </a:rPr>
              <a:t>Other developed practice areas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§"/>
            </a:pPr>
            <a:r>
              <a:rPr lang="en-US" sz="2400" dirty="0" smtClean="0">
                <a:latin typeface="Calibri"/>
                <a:cs typeface="Calibri"/>
              </a:rPr>
              <a:t>Internship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§"/>
            </a:pPr>
            <a:r>
              <a:rPr lang="en-US" sz="2400" dirty="0" smtClean="0">
                <a:latin typeface="Calibri"/>
                <a:cs typeface="Calibri"/>
              </a:rPr>
              <a:t>Licensure 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§"/>
            </a:pPr>
            <a:r>
              <a:rPr lang="en-US" sz="2400" dirty="0" smtClean="0">
                <a:latin typeface="Calibri"/>
                <a:cs typeface="Calibri"/>
                <a:hlinkClick r:id="rId3"/>
              </a:rPr>
              <a:t>www.asppb.org</a:t>
            </a:r>
            <a:endParaRPr lang="en-US" sz="2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§"/>
            </a:pPr>
            <a:r>
              <a:rPr lang="en-US" sz="2400" dirty="0" smtClean="0">
                <a:latin typeface="Calibri"/>
                <a:cs typeface="Calibri"/>
              </a:rPr>
              <a:t>Some agencies only hire folks from APA-accredited programs</a:t>
            </a:r>
            <a:endParaRPr lang="en-US" sz="2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§"/>
            </a:pPr>
            <a:endParaRPr lang="en-US" sz="2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§"/>
            </a:pPr>
            <a:endParaRPr lang="en-US" sz="24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98323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Picking a Mentor/Advisor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  <a:buFont typeface="Wingdings" charset="2"/>
              <a:buChar char="§"/>
            </a:pPr>
            <a:r>
              <a:rPr lang="en-US" sz="2800" dirty="0">
                <a:latin typeface="Calibri"/>
                <a:cs typeface="Calibri"/>
              </a:rPr>
              <a:t>Pick a mentor/advisor from each school you are applying </a:t>
            </a:r>
            <a:r>
              <a:rPr lang="en-US" sz="2800" dirty="0" smtClean="0">
                <a:latin typeface="Calibri"/>
                <a:cs typeface="Calibri"/>
              </a:rPr>
              <a:t>to</a:t>
            </a:r>
            <a:r>
              <a:rPr lang="en-US" sz="2800" dirty="0">
                <a:latin typeface="Calibri"/>
                <a:cs typeface="Calibri"/>
              </a:rPr>
              <a:t> </a:t>
            </a:r>
            <a:r>
              <a:rPr lang="en-US" sz="2800" dirty="0" smtClean="0">
                <a:latin typeface="Calibri"/>
                <a:cs typeface="Calibri"/>
              </a:rPr>
              <a:t>and read </a:t>
            </a:r>
            <a:r>
              <a:rPr lang="en-US" sz="2800" dirty="0">
                <a:latin typeface="Calibri"/>
                <a:cs typeface="Calibri"/>
              </a:rPr>
              <a:t>their </a:t>
            </a:r>
            <a:r>
              <a:rPr lang="en-US" sz="2800" dirty="0" smtClean="0">
                <a:latin typeface="Calibri"/>
                <a:cs typeface="Calibri"/>
              </a:rPr>
              <a:t>publications</a:t>
            </a:r>
            <a:endParaRPr lang="en-US" sz="2800" dirty="0">
              <a:latin typeface="Calibri"/>
              <a:cs typeface="Calibri"/>
            </a:endParaRPr>
          </a:p>
          <a:p>
            <a:pPr>
              <a:lnSpc>
                <a:spcPct val="80000"/>
              </a:lnSpc>
              <a:buFont typeface="Wingdings" charset="2"/>
              <a:buChar char="§"/>
            </a:pPr>
            <a:r>
              <a:rPr lang="en-US" sz="2800" dirty="0" smtClean="0">
                <a:latin typeface="Calibri"/>
                <a:cs typeface="Calibri"/>
              </a:rPr>
              <a:t>Familiarize </a:t>
            </a:r>
            <a:r>
              <a:rPr lang="en-US" sz="2800" dirty="0">
                <a:latin typeface="Calibri"/>
                <a:cs typeface="Calibri"/>
              </a:rPr>
              <a:t>yourself with what </a:t>
            </a:r>
            <a:r>
              <a:rPr lang="en-US" sz="2800" dirty="0" smtClean="0">
                <a:latin typeface="Calibri"/>
                <a:cs typeface="Calibri"/>
              </a:rPr>
              <a:t>professor does</a:t>
            </a:r>
            <a:endParaRPr lang="en-US" sz="2800" dirty="0">
              <a:latin typeface="Calibri"/>
              <a:cs typeface="Calibri"/>
            </a:endParaRPr>
          </a:p>
          <a:p>
            <a:pPr>
              <a:lnSpc>
                <a:spcPct val="80000"/>
              </a:lnSpc>
              <a:buFont typeface="Wingdings" charset="2"/>
              <a:buChar char="§"/>
            </a:pPr>
            <a:r>
              <a:rPr lang="en-US" sz="2800" dirty="0">
                <a:latin typeface="Calibri"/>
                <a:cs typeface="Calibri"/>
              </a:rPr>
              <a:t>S</a:t>
            </a:r>
            <a:r>
              <a:rPr lang="en-US" sz="2800" dirty="0" smtClean="0">
                <a:latin typeface="Calibri"/>
                <a:cs typeface="Calibri"/>
              </a:rPr>
              <a:t>end an email: their </a:t>
            </a:r>
            <a:r>
              <a:rPr lang="en-US" sz="2800" dirty="0">
                <a:latin typeface="Calibri"/>
                <a:cs typeface="Calibri"/>
              </a:rPr>
              <a:t>work is interesting, </a:t>
            </a:r>
            <a:r>
              <a:rPr lang="en-US" sz="2800" dirty="0" smtClean="0">
                <a:latin typeface="Calibri"/>
                <a:cs typeface="Calibri"/>
              </a:rPr>
              <a:t>and curious whether taking new </a:t>
            </a:r>
            <a:r>
              <a:rPr lang="en-US" sz="2800" dirty="0">
                <a:latin typeface="Calibri"/>
                <a:cs typeface="Calibri"/>
              </a:rPr>
              <a:t>students </a:t>
            </a:r>
            <a:endParaRPr lang="en-US" sz="2800" dirty="0" smtClean="0">
              <a:latin typeface="Calibri"/>
              <a:cs typeface="Calibri"/>
            </a:endParaRPr>
          </a:p>
          <a:p>
            <a:pPr>
              <a:buFont typeface="Wingdings" charset="2"/>
              <a:buChar char="§"/>
            </a:pPr>
            <a:r>
              <a:rPr lang="en-US" sz="2800" dirty="0" smtClean="0">
                <a:latin typeface="Calibri"/>
                <a:cs typeface="Calibri"/>
              </a:rPr>
              <a:t>Play </a:t>
            </a:r>
            <a:r>
              <a:rPr lang="en-US" sz="2800" dirty="0">
                <a:latin typeface="Calibri"/>
                <a:cs typeface="Calibri"/>
              </a:rPr>
              <a:t>it by </a:t>
            </a:r>
            <a:r>
              <a:rPr lang="en-US" sz="2800" dirty="0" smtClean="0">
                <a:latin typeface="Calibri"/>
                <a:cs typeface="Calibri"/>
              </a:rPr>
              <a:t>ear</a:t>
            </a:r>
          </a:p>
          <a:p>
            <a:pPr>
              <a:buFont typeface="Wingdings" charset="2"/>
              <a:buChar char="§"/>
            </a:pPr>
            <a:r>
              <a:rPr lang="en-US" sz="2800" dirty="0" smtClean="0">
                <a:latin typeface="Calibri"/>
                <a:cs typeface="Calibri"/>
              </a:rPr>
              <a:t>Mentor/Advisor relationship very important for Ph.D. and </a:t>
            </a:r>
            <a:r>
              <a:rPr lang="en-US" sz="2800" dirty="0" err="1" smtClean="0">
                <a:latin typeface="Calibri"/>
                <a:cs typeface="Calibri"/>
              </a:rPr>
              <a:t>Psy.D</a:t>
            </a:r>
            <a:r>
              <a:rPr lang="en-US" sz="2800" dirty="0" smtClean="0">
                <a:latin typeface="Calibri"/>
                <a:cs typeface="Calibri"/>
              </a:rPr>
              <a:t>.</a:t>
            </a:r>
            <a:endParaRPr lang="en-US" sz="2800" dirty="0">
              <a:latin typeface="Calibri"/>
              <a:cs typeface="Calibri"/>
            </a:endParaRPr>
          </a:p>
          <a:p>
            <a:pPr>
              <a:lnSpc>
                <a:spcPct val="80000"/>
              </a:lnSpc>
              <a:buFont typeface="Wingdings" charset="2"/>
              <a:buChar char="§"/>
            </a:pPr>
            <a:endParaRPr lang="en-US" dirty="0">
              <a:latin typeface="Calibri"/>
              <a:cs typeface="Calibri"/>
            </a:endParaRPr>
          </a:p>
          <a:p>
            <a:pPr>
              <a:lnSpc>
                <a:spcPct val="80000"/>
              </a:lnSpc>
              <a:buFont typeface="Wingdings" charset="2"/>
              <a:buChar char="§"/>
            </a:pPr>
            <a:endParaRPr lang="en-US" dirty="0">
              <a:latin typeface="Calibri"/>
              <a:cs typeface="Calibri"/>
            </a:endParaRPr>
          </a:p>
          <a:p>
            <a:pPr>
              <a:buFont typeface="Wingdings" charset="2"/>
              <a:buChar char="§"/>
            </a:pPr>
            <a:endParaRPr lang="en-US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96967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Areas to Emphasize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charset="2"/>
              <a:buChar char="§"/>
            </a:pPr>
            <a:r>
              <a:rPr lang="en-US" sz="2800" dirty="0" smtClean="0"/>
              <a:t>Research</a:t>
            </a:r>
          </a:p>
          <a:p>
            <a:pPr>
              <a:buFont typeface="Wingdings" charset="2"/>
              <a:buChar char="§"/>
            </a:pPr>
            <a:r>
              <a:rPr lang="en-US" sz="2800" dirty="0" smtClean="0"/>
              <a:t>Clinical Experience/Involvement</a:t>
            </a:r>
          </a:p>
          <a:p>
            <a:pPr>
              <a:buFont typeface="Wingdings" charset="2"/>
              <a:buChar char="§"/>
            </a:pPr>
            <a:r>
              <a:rPr lang="en-US" sz="2800" dirty="0" smtClean="0"/>
              <a:t>GPA</a:t>
            </a:r>
          </a:p>
          <a:p>
            <a:pPr>
              <a:buFont typeface="Wingdings" charset="2"/>
              <a:buChar char="§"/>
            </a:pPr>
            <a:r>
              <a:rPr lang="en-US" sz="2800" dirty="0" smtClean="0"/>
              <a:t>Cost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878738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784536"/>
            <a:ext cx="10058400" cy="4612718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§"/>
            </a:pPr>
            <a:r>
              <a:rPr lang="en-US" sz="2700" dirty="0"/>
              <a:t>If interested in </a:t>
            </a:r>
            <a:r>
              <a:rPr lang="en-US" sz="2700" dirty="0" smtClean="0"/>
              <a:t>graduate </a:t>
            </a:r>
            <a:r>
              <a:rPr lang="en-US" sz="2700" dirty="0"/>
              <a:t>school, </a:t>
            </a:r>
            <a:r>
              <a:rPr lang="en-US" sz="2700" dirty="0" smtClean="0"/>
              <a:t>become </a:t>
            </a:r>
            <a:r>
              <a:rPr lang="en-US" sz="2700" dirty="0"/>
              <a:t>involved in research </a:t>
            </a:r>
            <a:r>
              <a:rPr lang="en-US" sz="2700" dirty="0" smtClean="0"/>
              <a:t>early 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§"/>
            </a:pPr>
            <a:r>
              <a:rPr lang="en-US" sz="2700" dirty="0" smtClean="0"/>
              <a:t>Complete </a:t>
            </a:r>
            <a:r>
              <a:rPr lang="en-US" sz="2700" dirty="0"/>
              <a:t>Quantitative and Experimental </a:t>
            </a:r>
            <a:r>
              <a:rPr lang="en-US" sz="2700" dirty="0" smtClean="0"/>
              <a:t>Methods ASAP</a:t>
            </a:r>
            <a:endParaRPr lang="en-US" sz="2700" dirty="0"/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§"/>
            </a:pPr>
            <a:r>
              <a:rPr lang="en-US" sz="2700" dirty="0" smtClean="0"/>
              <a:t>Become involved in UNT PSYC Research Labs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§"/>
            </a:pPr>
            <a:r>
              <a:rPr lang="en-US" sz="2700" dirty="0" smtClean="0"/>
              <a:t>More competitive with a higher </a:t>
            </a:r>
            <a:r>
              <a:rPr lang="en-US" sz="2700" dirty="0"/>
              <a:t>GPA or previous </a:t>
            </a:r>
            <a:r>
              <a:rPr lang="en-US" sz="2700" dirty="0" smtClean="0"/>
              <a:t>experience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§"/>
            </a:pPr>
            <a:r>
              <a:rPr lang="en-US" sz="2700" dirty="0" smtClean="0"/>
              <a:t>Can </a:t>
            </a:r>
            <a:r>
              <a:rPr lang="en-US" sz="2700" dirty="0"/>
              <a:t>formally apply during beginning of semester 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§"/>
            </a:pPr>
            <a:r>
              <a:rPr lang="en-US" sz="2700" dirty="0" smtClean="0"/>
              <a:t>Or </a:t>
            </a:r>
            <a:r>
              <a:rPr lang="en-US" sz="2700" dirty="0"/>
              <a:t>express interest to faculty member in </a:t>
            </a:r>
            <a:r>
              <a:rPr lang="en-US" sz="2700" dirty="0" smtClean="0"/>
              <a:t>their research lab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§"/>
            </a:pPr>
            <a:r>
              <a:rPr lang="en-US" sz="2700" dirty="0" smtClean="0"/>
              <a:t>Learn about research labs  and faculty research on PSYC </a:t>
            </a:r>
            <a:r>
              <a:rPr lang="en-US" sz="2700" dirty="0" err="1" smtClean="0"/>
              <a:t>Dept</a:t>
            </a:r>
            <a:r>
              <a:rPr lang="en-US" sz="2700" dirty="0" smtClean="0"/>
              <a:t> website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§"/>
            </a:pPr>
            <a:r>
              <a:rPr lang="en-US" sz="2700" dirty="0">
                <a:hlinkClick r:id="rId2"/>
              </a:rPr>
              <a:t>https://psychology.unt.edu/</a:t>
            </a:r>
            <a:r>
              <a:rPr lang="en-US" sz="2700" dirty="0" smtClean="0">
                <a:hlinkClick r:id="rId2"/>
              </a:rPr>
              <a:t>faculty</a:t>
            </a:r>
            <a:r>
              <a:rPr lang="en-US" sz="2700" dirty="0" smtClean="0"/>
              <a:t> 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§"/>
            </a:pPr>
            <a:r>
              <a:rPr lang="en-US" sz="2700" dirty="0" smtClean="0"/>
              <a:t>Different </a:t>
            </a:r>
            <a:r>
              <a:rPr lang="en-US" sz="2700" dirty="0"/>
              <a:t>faculty members have different requirements and expectations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3582952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charset="2"/>
              <a:buChar char="§"/>
            </a:pPr>
            <a:r>
              <a:rPr lang="en-US" sz="2800" dirty="0" smtClean="0">
                <a:latin typeface="Calibri" charset="0"/>
              </a:rPr>
              <a:t>Join research team</a:t>
            </a:r>
          </a:p>
          <a:p>
            <a:pPr lvl="1">
              <a:buFont typeface="Wingdings" charset="2"/>
              <a:buChar char="§"/>
            </a:pPr>
            <a:r>
              <a:rPr lang="en-US" sz="2800" dirty="0" smtClean="0">
                <a:latin typeface="Calibri" charset="0"/>
              </a:rPr>
              <a:t>Procedures</a:t>
            </a:r>
          </a:p>
          <a:p>
            <a:pPr lvl="1">
              <a:buFont typeface="Wingdings" charset="2"/>
              <a:buChar char="§"/>
            </a:pPr>
            <a:r>
              <a:rPr lang="en-US" sz="2800" dirty="0" smtClean="0">
                <a:latin typeface="Calibri" charset="0"/>
              </a:rPr>
              <a:t>Special Problems Form on Advising Website</a:t>
            </a:r>
          </a:p>
          <a:p>
            <a:pPr>
              <a:buFont typeface="Wingdings" charset="2"/>
              <a:buChar char="§"/>
            </a:pPr>
            <a:r>
              <a:rPr lang="en-US" sz="2800" dirty="0" smtClean="0">
                <a:latin typeface="Calibri" charset="0"/>
              </a:rPr>
              <a:t>Work hard in lab</a:t>
            </a:r>
          </a:p>
          <a:p>
            <a:pPr lvl="1">
              <a:buFont typeface="Wingdings" charset="2"/>
              <a:buChar char="§"/>
            </a:pPr>
            <a:r>
              <a:rPr lang="en-US" sz="2800" dirty="0" smtClean="0">
                <a:latin typeface="Calibri" charset="0"/>
              </a:rPr>
              <a:t>Professor will likely write a letter of recommendation</a:t>
            </a:r>
          </a:p>
          <a:p>
            <a:pPr>
              <a:buFont typeface="Wingdings" charset="2"/>
              <a:buChar char="§"/>
            </a:pPr>
            <a:r>
              <a:rPr lang="en-US" sz="2800" dirty="0" smtClean="0">
                <a:latin typeface="Calibri" charset="0"/>
              </a:rPr>
              <a:t>Try to present poster at conference such as APA or APA</a:t>
            </a:r>
            <a:endParaRPr lang="en-US" sz="2800" dirty="0">
              <a:latin typeface="Calibri" charset="0"/>
            </a:endParaRPr>
          </a:p>
          <a:p>
            <a:pPr lvl="1">
              <a:buFont typeface="Wingdings" charset="2"/>
              <a:buChar char="§"/>
            </a:pPr>
            <a:r>
              <a:rPr lang="en-US" sz="2800" dirty="0" smtClean="0">
                <a:latin typeface="Calibri" charset="0"/>
              </a:rPr>
              <a:t>even if not first author</a:t>
            </a:r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611395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Clinical Experience, Involvement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42706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§"/>
            </a:pPr>
            <a:r>
              <a:rPr lang="en-US" sz="2800" dirty="0"/>
              <a:t>Some applied programs </a:t>
            </a:r>
            <a:r>
              <a:rPr lang="en-US" sz="2800" dirty="0" smtClean="0"/>
              <a:t>like some practical experience</a:t>
            </a:r>
            <a:endParaRPr lang="en-US" sz="2800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§"/>
            </a:pPr>
            <a:r>
              <a:rPr lang="en-US" sz="2800" dirty="0"/>
              <a:t>Demonstrates interest and commitment to clinical role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§"/>
            </a:pPr>
            <a:r>
              <a:rPr lang="en-US" sz="2800" dirty="0"/>
              <a:t>Can volunteer or have a part-</a:t>
            </a:r>
            <a:r>
              <a:rPr lang="en-US" sz="2800" dirty="0" smtClean="0"/>
              <a:t>time</a:t>
            </a:r>
            <a:r>
              <a:rPr lang="en-US" sz="2800" dirty="0"/>
              <a:t> </a:t>
            </a:r>
            <a:r>
              <a:rPr lang="en-US" sz="2800" dirty="0" smtClean="0"/>
              <a:t>job </a:t>
            </a:r>
            <a:r>
              <a:rPr lang="en-US" sz="2800" dirty="0"/>
              <a:t>in a counseling-type role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§"/>
            </a:pPr>
            <a:r>
              <a:rPr lang="en-US" sz="2800" dirty="0"/>
              <a:t>Volunteer opportunities</a:t>
            </a:r>
          </a:p>
          <a:p>
            <a: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§"/>
            </a:pPr>
            <a:r>
              <a:rPr lang="en-US" sz="2800" dirty="0"/>
              <a:t>Friends of the Family (</a:t>
            </a:r>
            <a:r>
              <a:rPr lang="en-US" sz="2800" dirty="0">
                <a:hlinkClick r:id="rId2"/>
              </a:rPr>
              <a:t>www.dcfof.org</a:t>
            </a:r>
            <a:r>
              <a:rPr lang="en-US" sz="2800" dirty="0"/>
              <a:t>) </a:t>
            </a:r>
          </a:p>
          <a:p>
            <a: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§"/>
            </a:pPr>
            <a:r>
              <a:rPr lang="en-US" sz="2800" dirty="0"/>
              <a:t>UNT Volunteer Center </a:t>
            </a:r>
            <a:r>
              <a:rPr lang="en-US" sz="2800" dirty="0" smtClean="0"/>
              <a:t>(940</a:t>
            </a:r>
            <a:r>
              <a:rPr lang="en-US" sz="2800" dirty="0"/>
              <a:t>-565-</a:t>
            </a:r>
            <a:r>
              <a:rPr lang="en-US" sz="2800" dirty="0" smtClean="0"/>
              <a:t>3021)</a:t>
            </a:r>
            <a:endParaRPr lang="en-US" sz="2800" dirty="0"/>
          </a:p>
          <a:p>
            <a: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§"/>
            </a:pPr>
            <a:r>
              <a:rPr lang="en-US" sz="2800" dirty="0"/>
              <a:t>Volunteer Match (</a:t>
            </a:r>
            <a:r>
              <a:rPr lang="en-US" sz="2800" dirty="0">
                <a:hlinkClick r:id="rId3"/>
              </a:rPr>
              <a:t>www.volunteermatch.org</a:t>
            </a:r>
            <a:r>
              <a:rPr lang="en-US" sz="2800" dirty="0"/>
              <a:t>)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§"/>
            </a:pPr>
            <a:r>
              <a:rPr lang="en-US" sz="2800" dirty="0"/>
              <a:t>Involvement</a:t>
            </a:r>
          </a:p>
          <a:p>
            <a: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§"/>
            </a:pPr>
            <a:r>
              <a:rPr lang="en-US" sz="2800" dirty="0"/>
              <a:t>Psi Chi</a:t>
            </a:r>
          </a:p>
          <a:p>
            <a: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§"/>
            </a:pPr>
            <a:r>
              <a:rPr lang="en-US" sz="2800" dirty="0"/>
              <a:t>Leadership opportunities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§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685014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 You Want To Do?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800" dirty="0" smtClean="0"/>
              <a:t>Do </a:t>
            </a:r>
            <a:r>
              <a:rPr lang="en-US" sz="2800" dirty="0"/>
              <a:t>I </a:t>
            </a:r>
            <a:r>
              <a:rPr lang="en-US" sz="2800" dirty="0" smtClean="0"/>
              <a:t>Need </a:t>
            </a:r>
            <a:r>
              <a:rPr lang="en-US" sz="2800" dirty="0"/>
              <a:t>a </a:t>
            </a:r>
            <a:r>
              <a:rPr lang="en-US" sz="2800" dirty="0" smtClean="0"/>
              <a:t>Graduate Degree?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 smtClean="0"/>
              <a:t>Degree </a:t>
            </a:r>
            <a:r>
              <a:rPr lang="en-US" sz="2800" dirty="0"/>
              <a:t>versus L</a:t>
            </a:r>
            <a:r>
              <a:rPr lang="en-US" sz="2800" dirty="0" smtClean="0"/>
              <a:t>icense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 smtClean="0"/>
              <a:t>Types </a:t>
            </a:r>
            <a:r>
              <a:rPr lang="en-US" sz="2800" dirty="0"/>
              <a:t>of D</a:t>
            </a:r>
            <a:r>
              <a:rPr lang="en-US" sz="2800" dirty="0" smtClean="0"/>
              <a:t>egrees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 smtClean="0"/>
              <a:t>Research </a:t>
            </a:r>
            <a:r>
              <a:rPr lang="en-US" sz="2800" dirty="0"/>
              <a:t>versus P</a:t>
            </a:r>
            <a:r>
              <a:rPr lang="en-US" sz="2800" dirty="0" smtClean="0"/>
              <a:t>ractice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 smtClean="0"/>
              <a:t>Types </a:t>
            </a:r>
            <a:r>
              <a:rPr lang="en-US" sz="2800" dirty="0"/>
              <a:t>of P</a:t>
            </a:r>
            <a:r>
              <a:rPr lang="en-US" sz="2800" dirty="0" smtClean="0"/>
              <a:t>rograms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 smtClean="0"/>
              <a:t>Accreditation</a:t>
            </a:r>
            <a:endParaRPr lang="en-US" sz="2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5079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Volunteer Opportunities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lnSpc>
                <a:spcPct val="80000"/>
              </a:lnSpc>
              <a:buFont typeface="Wingdings" charset="2"/>
              <a:buChar char="§"/>
            </a:pPr>
            <a:r>
              <a:rPr lang="en-US" sz="5100" dirty="0">
                <a:latin typeface="Calibri"/>
                <a:cs typeface="Calibri"/>
              </a:rPr>
              <a:t>Suicide and Crisis Center of Dallas </a:t>
            </a:r>
            <a:endParaRPr lang="en-US" sz="5100" dirty="0" smtClean="0">
              <a:latin typeface="Calibri"/>
              <a:cs typeface="Calibri"/>
            </a:endParaRPr>
          </a:p>
          <a:p>
            <a:pPr lvl="1">
              <a:lnSpc>
                <a:spcPct val="80000"/>
              </a:lnSpc>
              <a:buFont typeface="Wingdings" charset="2"/>
              <a:buChar char="§"/>
            </a:pPr>
            <a:r>
              <a:rPr lang="en-US" sz="4900" dirty="0" smtClean="0">
                <a:latin typeface="Calibri"/>
                <a:cs typeface="Calibri"/>
              </a:rPr>
              <a:t>214.824.7020</a:t>
            </a:r>
            <a:endParaRPr lang="en-US" sz="4900" dirty="0">
              <a:latin typeface="Calibri"/>
              <a:cs typeface="Calibri"/>
            </a:endParaRPr>
          </a:p>
          <a:p>
            <a:pPr>
              <a:lnSpc>
                <a:spcPct val="80000"/>
              </a:lnSpc>
              <a:buFont typeface="Wingdings" charset="2"/>
              <a:buChar char="§"/>
            </a:pPr>
            <a:r>
              <a:rPr lang="en-US" sz="5100" dirty="0">
                <a:latin typeface="Calibri"/>
                <a:cs typeface="Calibri"/>
              </a:rPr>
              <a:t>Denton County MHMR </a:t>
            </a:r>
            <a:endParaRPr lang="en-US" sz="5100" dirty="0" smtClean="0">
              <a:latin typeface="Calibri"/>
              <a:cs typeface="Calibri"/>
            </a:endParaRPr>
          </a:p>
          <a:p>
            <a:pPr lvl="1">
              <a:lnSpc>
                <a:spcPct val="80000"/>
              </a:lnSpc>
              <a:buFont typeface="Wingdings" charset="2"/>
              <a:buChar char="§"/>
            </a:pPr>
            <a:r>
              <a:rPr lang="en-US" sz="4900" dirty="0" smtClean="0">
                <a:latin typeface="Calibri"/>
                <a:cs typeface="Calibri"/>
              </a:rPr>
              <a:t>940.565.5282</a:t>
            </a:r>
            <a:endParaRPr lang="en-US" sz="4900" dirty="0">
              <a:latin typeface="Calibri"/>
              <a:cs typeface="Calibri"/>
            </a:endParaRPr>
          </a:p>
          <a:p>
            <a:pPr>
              <a:lnSpc>
                <a:spcPct val="80000"/>
              </a:lnSpc>
              <a:buFont typeface="Wingdings" charset="2"/>
              <a:buChar char="§"/>
            </a:pPr>
            <a:r>
              <a:rPr lang="en-US" sz="5100" dirty="0" smtClean="0">
                <a:latin typeface="Calibri"/>
                <a:cs typeface="Calibri"/>
              </a:rPr>
              <a:t>University </a:t>
            </a:r>
            <a:r>
              <a:rPr lang="en-US" sz="5100" dirty="0">
                <a:latin typeface="Calibri"/>
                <a:cs typeface="Calibri"/>
              </a:rPr>
              <a:t>Behavioral Health </a:t>
            </a:r>
            <a:endParaRPr lang="en-US" sz="5100" dirty="0" smtClean="0">
              <a:latin typeface="Calibri"/>
              <a:cs typeface="Calibri"/>
            </a:endParaRPr>
          </a:p>
          <a:p>
            <a:pPr lvl="1">
              <a:lnSpc>
                <a:spcPct val="80000"/>
              </a:lnSpc>
              <a:buFont typeface="Wingdings" charset="2"/>
              <a:buChar char="§"/>
            </a:pPr>
            <a:r>
              <a:rPr lang="en-US" sz="4900" dirty="0" smtClean="0">
                <a:latin typeface="Calibri"/>
                <a:cs typeface="Calibri"/>
              </a:rPr>
              <a:t>940.320.8100</a:t>
            </a:r>
            <a:endParaRPr lang="en-US" sz="4900" dirty="0">
              <a:latin typeface="Calibri"/>
              <a:cs typeface="Calibri"/>
            </a:endParaRPr>
          </a:p>
          <a:p>
            <a:pPr>
              <a:lnSpc>
                <a:spcPct val="80000"/>
              </a:lnSpc>
              <a:buFont typeface="Wingdings" charset="2"/>
              <a:buChar char="§"/>
            </a:pPr>
            <a:r>
              <a:rPr lang="en-US" sz="5100" dirty="0">
                <a:latin typeface="Calibri"/>
                <a:cs typeface="Calibri"/>
              </a:rPr>
              <a:t>Irving Family Advocacy Center </a:t>
            </a:r>
            <a:endParaRPr lang="en-US" sz="5100" dirty="0" smtClean="0">
              <a:latin typeface="Calibri"/>
              <a:cs typeface="Calibri"/>
            </a:endParaRPr>
          </a:p>
          <a:p>
            <a:pPr lvl="1">
              <a:lnSpc>
                <a:spcPct val="80000"/>
              </a:lnSpc>
              <a:buFont typeface="Wingdings" charset="2"/>
              <a:buChar char="§"/>
            </a:pPr>
            <a:r>
              <a:rPr lang="en-US" sz="4900" dirty="0" smtClean="0">
                <a:latin typeface="Calibri"/>
                <a:cs typeface="Calibri"/>
              </a:rPr>
              <a:t>972.721.6555</a:t>
            </a:r>
            <a:endParaRPr lang="en-US" sz="4900" dirty="0">
              <a:latin typeface="Calibri"/>
              <a:cs typeface="Calibri"/>
            </a:endParaRPr>
          </a:p>
          <a:p>
            <a:pPr>
              <a:lnSpc>
                <a:spcPct val="80000"/>
              </a:lnSpc>
              <a:buFont typeface="Wingdings" charset="2"/>
              <a:buChar char="§"/>
            </a:pPr>
            <a:r>
              <a:rPr lang="en-US" sz="5100" dirty="0">
                <a:latin typeface="Calibri"/>
                <a:cs typeface="Calibri"/>
              </a:rPr>
              <a:t>The Nelson Children</a:t>
            </a:r>
            <a:r>
              <a:rPr lang="ja-JP" altLang="en-US" sz="5100" dirty="0">
                <a:latin typeface="Calibri"/>
                <a:cs typeface="Calibri"/>
              </a:rPr>
              <a:t>’</a:t>
            </a:r>
            <a:r>
              <a:rPr lang="en-US" sz="5100" dirty="0">
                <a:latin typeface="Calibri"/>
                <a:cs typeface="Calibri"/>
              </a:rPr>
              <a:t>s Center </a:t>
            </a:r>
            <a:endParaRPr lang="en-US" sz="5100" dirty="0" smtClean="0">
              <a:latin typeface="Calibri"/>
              <a:cs typeface="Calibri"/>
            </a:endParaRPr>
          </a:p>
          <a:p>
            <a:pPr lvl="1">
              <a:lnSpc>
                <a:spcPct val="80000"/>
              </a:lnSpc>
              <a:buFont typeface="Wingdings" charset="2"/>
              <a:buChar char="§"/>
            </a:pPr>
            <a:r>
              <a:rPr lang="en-US" sz="4900" dirty="0" smtClean="0">
                <a:latin typeface="Calibri"/>
                <a:cs typeface="Calibri"/>
              </a:rPr>
              <a:t>940.484.8232</a:t>
            </a:r>
            <a:endParaRPr lang="en-US" sz="4900" dirty="0">
              <a:latin typeface="Calibri"/>
              <a:cs typeface="Calibri"/>
            </a:endParaRPr>
          </a:p>
          <a:p>
            <a:pPr>
              <a:lnSpc>
                <a:spcPct val="80000"/>
              </a:lnSpc>
              <a:buNone/>
            </a:pPr>
            <a:endParaRPr lang="en-US" sz="1400" dirty="0">
              <a:latin typeface="Calibri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3132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GPA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§"/>
            </a:pPr>
            <a:r>
              <a:rPr lang="en-US" sz="2800" dirty="0"/>
              <a:t>H</a:t>
            </a:r>
            <a:r>
              <a:rPr lang="en-US" sz="2800" dirty="0" smtClean="0"/>
              <a:t>igher </a:t>
            </a:r>
            <a:r>
              <a:rPr lang="en-US" sz="2800" dirty="0"/>
              <a:t>GPA is always better</a:t>
            </a:r>
          </a:p>
          <a:p>
            <a:pPr lvl="3">
              <a:buFont typeface="Wingdings" charset="2"/>
              <a:buChar char="§"/>
            </a:pPr>
            <a:r>
              <a:rPr lang="en-US" sz="2800" dirty="0" smtClean="0"/>
              <a:t>Especially in PSYC coursework</a:t>
            </a:r>
            <a:endParaRPr lang="en-US" sz="2800" dirty="0"/>
          </a:p>
          <a:p>
            <a:pPr>
              <a:buFont typeface="Wingdings" charset="2"/>
              <a:buChar char="§"/>
            </a:pPr>
            <a:r>
              <a:rPr lang="en-US" sz="2800" dirty="0"/>
              <a:t>Programs vary in their competitiveness and their GPA requirements</a:t>
            </a:r>
          </a:p>
          <a:p>
            <a:pPr>
              <a:buFont typeface="Wingdings" charset="2"/>
              <a:buChar char="§"/>
            </a:pPr>
            <a:r>
              <a:rPr lang="en-US" sz="2800" dirty="0" smtClean="0">
                <a:latin typeface="Calibri"/>
                <a:cs typeface="Calibri"/>
              </a:rPr>
              <a:t>All else being equal:</a:t>
            </a:r>
          </a:p>
          <a:p>
            <a:pPr lvl="2">
              <a:lnSpc>
                <a:spcPct val="80000"/>
              </a:lnSpc>
              <a:buFont typeface="Wingdings" charset="2"/>
              <a:buChar char="§"/>
            </a:pPr>
            <a:r>
              <a:rPr lang="en-US" sz="2800" dirty="0">
                <a:latin typeface="Calibri"/>
                <a:cs typeface="Calibri"/>
              </a:rPr>
              <a:t>3.5+ competitive for Ph.D. programs</a:t>
            </a:r>
          </a:p>
          <a:p>
            <a:pPr lvl="2">
              <a:lnSpc>
                <a:spcPct val="80000"/>
              </a:lnSpc>
              <a:buFont typeface="Wingdings" charset="2"/>
              <a:buChar char="§"/>
            </a:pPr>
            <a:r>
              <a:rPr lang="en-US" sz="2800" dirty="0">
                <a:latin typeface="Calibri"/>
                <a:cs typeface="Calibri"/>
              </a:rPr>
              <a:t>3.4+ some </a:t>
            </a:r>
            <a:r>
              <a:rPr lang="en-US" sz="2800" dirty="0" err="1">
                <a:latin typeface="Calibri"/>
                <a:cs typeface="Calibri"/>
              </a:rPr>
              <a:t>Psy.D</a:t>
            </a:r>
            <a:r>
              <a:rPr lang="en-US" sz="2800" dirty="0">
                <a:latin typeface="Calibri"/>
                <a:cs typeface="Calibri"/>
              </a:rPr>
              <a:t>. or even Ph.D. programs</a:t>
            </a:r>
          </a:p>
          <a:p>
            <a:pPr lvl="2">
              <a:lnSpc>
                <a:spcPct val="80000"/>
              </a:lnSpc>
              <a:buFont typeface="Wingdings" charset="2"/>
              <a:buChar char="§"/>
            </a:pPr>
            <a:r>
              <a:rPr lang="en-US" sz="2800" dirty="0">
                <a:latin typeface="Calibri"/>
                <a:cs typeface="Calibri"/>
              </a:rPr>
              <a:t>3.0+ some masters or even </a:t>
            </a:r>
            <a:r>
              <a:rPr lang="en-US" sz="2800" dirty="0" err="1">
                <a:latin typeface="Calibri"/>
                <a:cs typeface="Calibri"/>
              </a:rPr>
              <a:t>Psy.D</a:t>
            </a:r>
            <a:r>
              <a:rPr lang="en-US" sz="2800" dirty="0">
                <a:latin typeface="Calibri"/>
                <a:cs typeface="Calibri"/>
              </a:rPr>
              <a:t>. programs</a:t>
            </a:r>
          </a:p>
          <a:p>
            <a:pPr lvl="2">
              <a:lnSpc>
                <a:spcPct val="80000"/>
              </a:lnSpc>
              <a:buFont typeface="Wingdings" charset="2"/>
              <a:buChar char="§"/>
            </a:pPr>
            <a:r>
              <a:rPr lang="en-US" sz="2800" dirty="0">
                <a:latin typeface="Calibri"/>
                <a:cs typeface="Calibri"/>
              </a:rPr>
              <a:t>2.8+ some masters programs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9142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342900" lvl="1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charset="2"/>
              <a:buChar char="§"/>
            </a:pPr>
            <a:r>
              <a:rPr lang="en-US" sz="2800" dirty="0">
                <a:latin typeface="Calibri" charset="0"/>
              </a:rPr>
              <a:t>Graduate school is </a:t>
            </a:r>
            <a:r>
              <a:rPr lang="en-US" sz="2800" b="1" dirty="0">
                <a:latin typeface="Calibri" charset="0"/>
              </a:rPr>
              <a:t>very</a:t>
            </a:r>
            <a:r>
              <a:rPr lang="en-US" sz="2800" dirty="0">
                <a:latin typeface="Calibri" charset="0"/>
              </a:rPr>
              <a:t> expensive</a:t>
            </a:r>
          </a:p>
          <a:p>
            <a:pPr marL="342900" lvl="1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charset="2"/>
              <a:buChar char="§"/>
            </a:pPr>
            <a:r>
              <a:rPr lang="en-US" sz="2800" dirty="0">
                <a:latin typeface="Calibri" charset="0"/>
              </a:rPr>
              <a:t>In general, masters students don’t get much financial </a:t>
            </a:r>
            <a:r>
              <a:rPr lang="en-US" sz="2800" dirty="0" smtClean="0">
                <a:latin typeface="Calibri" charset="0"/>
              </a:rPr>
              <a:t>assistance</a:t>
            </a:r>
            <a:endParaRPr lang="en-US" sz="2800" dirty="0">
              <a:latin typeface="Calibri" charset="0"/>
            </a:endParaRPr>
          </a:p>
          <a:p>
            <a:pPr marL="525780" lvl="2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charset="2"/>
              <a:buChar char="§"/>
            </a:pPr>
            <a:r>
              <a:rPr lang="en-US" sz="2800" dirty="0">
                <a:latin typeface="Calibri" charset="0"/>
              </a:rPr>
              <a:t>Sometimes allowed to teach, research or do office work for </a:t>
            </a:r>
            <a:r>
              <a:rPr lang="en-US" sz="2800" dirty="0" smtClean="0">
                <a:latin typeface="Calibri" charset="0"/>
              </a:rPr>
              <a:t>pay </a:t>
            </a:r>
            <a:endParaRPr lang="en-US" sz="2800" dirty="0">
              <a:latin typeface="Calibri" charset="0"/>
            </a:endParaRPr>
          </a:p>
          <a:p>
            <a:pPr marL="342900" lvl="1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charset="2"/>
              <a:buChar char="§"/>
            </a:pPr>
            <a:r>
              <a:rPr lang="en-US" sz="2800" dirty="0" err="1">
                <a:latin typeface="Calibri" charset="0"/>
              </a:rPr>
              <a:t>PsyD</a:t>
            </a:r>
            <a:r>
              <a:rPr lang="en-US" sz="2800" dirty="0">
                <a:latin typeface="Calibri" charset="0"/>
              </a:rPr>
              <a:t> students don't usually get much assistance </a:t>
            </a:r>
            <a:r>
              <a:rPr lang="en-US" sz="2800" dirty="0" smtClean="0">
                <a:latin typeface="Calibri" charset="0"/>
              </a:rPr>
              <a:t>either</a:t>
            </a:r>
            <a:endParaRPr lang="en-US" sz="2800" dirty="0">
              <a:latin typeface="Calibri" charset="0"/>
            </a:endParaRPr>
          </a:p>
          <a:p>
            <a:pPr marL="342900" lvl="1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charset="2"/>
              <a:buChar char="§"/>
            </a:pPr>
            <a:r>
              <a:rPr lang="en-US" sz="2800" dirty="0" smtClean="0">
                <a:latin typeface="Calibri" charset="0"/>
              </a:rPr>
              <a:t>PhD </a:t>
            </a:r>
            <a:r>
              <a:rPr lang="en-US" sz="2800" dirty="0">
                <a:latin typeface="Calibri" charset="0"/>
              </a:rPr>
              <a:t>students usually get tuition waivers and part-time jobs as research </a:t>
            </a:r>
            <a:r>
              <a:rPr lang="en-US" sz="2800" dirty="0" smtClean="0">
                <a:latin typeface="Calibri" charset="0"/>
              </a:rPr>
              <a:t>assistants</a:t>
            </a:r>
            <a:r>
              <a:rPr lang="en-US" sz="2800" dirty="0">
                <a:latin typeface="Calibri" charset="0"/>
              </a:rPr>
              <a:t> </a:t>
            </a:r>
            <a:r>
              <a:rPr lang="en-US" sz="2800" dirty="0" smtClean="0">
                <a:latin typeface="Calibri" charset="0"/>
              </a:rPr>
              <a:t>or teaching courses</a:t>
            </a:r>
            <a:endParaRPr lang="en-US" sz="2800" dirty="0">
              <a:latin typeface="Calibri" charset="0"/>
            </a:endParaRPr>
          </a:p>
          <a:p>
            <a:pPr marL="342900" lvl="1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charset="2"/>
              <a:buChar char="§"/>
            </a:pPr>
            <a:r>
              <a:rPr lang="en-US" sz="2800" dirty="0" smtClean="0">
                <a:latin typeface="Calibri" charset="0"/>
              </a:rPr>
              <a:t>Keep </a:t>
            </a:r>
            <a:r>
              <a:rPr lang="en-US" sz="2800" dirty="0">
                <a:latin typeface="Calibri" charset="0"/>
              </a:rPr>
              <a:t>in mind the </a:t>
            </a:r>
            <a:r>
              <a:rPr lang="en-US" sz="2800" u="sng" dirty="0">
                <a:latin typeface="Calibri" charset="0"/>
              </a:rPr>
              <a:t>cost of living </a:t>
            </a:r>
            <a:r>
              <a:rPr lang="en-US" sz="2800" dirty="0">
                <a:latin typeface="Calibri" charset="0"/>
              </a:rPr>
              <a:t>in </a:t>
            </a:r>
            <a:r>
              <a:rPr lang="en-US" sz="2800" dirty="0" smtClean="0">
                <a:latin typeface="Calibri" charset="0"/>
              </a:rPr>
              <a:t>your program</a:t>
            </a:r>
          </a:p>
          <a:p>
            <a:pPr marL="525780" lvl="2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charset="2"/>
              <a:buChar char="§"/>
            </a:pPr>
            <a:r>
              <a:rPr lang="en-US" sz="2800" dirty="0" smtClean="0">
                <a:latin typeface="Calibri" charset="0"/>
              </a:rPr>
              <a:t>UNT in Denton versus Columbia University in New York City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364001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Graduate School Applications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§"/>
            </a:pPr>
            <a:r>
              <a:rPr lang="en-US" sz="2800" dirty="0"/>
              <a:t>Curriculum Vitae (CV)</a:t>
            </a:r>
          </a:p>
          <a:p>
            <a:pPr>
              <a:buFont typeface="Wingdings" charset="2"/>
              <a:buChar char="§"/>
            </a:pPr>
            <a:r>
              <a:rPr lang="en-US" sz="2800" dirty="0"/>
              <a:t>Transcripts</a:t>
            </a:r>
          </a:p>
          <a:p>
            <a:pPr>
              <a:buFont typeface="Wingdings" charset="2"/>
              <a:buChar char="§"/>
            </a:pPr>
            <a:r>
              <a:rPr lang="en-US" sz="2800" dirty="0"/>
              <a:t>Miscellaneous forms</a:t>
            </a:r>
          </a:p>
          <a:p>
            <a:pPr>
              <a:buFont typeface="Wingdings" charset="2"/>
              <a:buChar char="§"/>
            </a:pPr>
            <a:r>
              <a:rPr lang="en-US" sz="2800" dirty="0"/>
              <a:t>Personal Statement</a:t>
            </a:r>
          </a:p>
          <a:p>
            <a:pPr>
              <a:buFont typeface="Wingdings" charset="2"/>
              <a:buChar char="§"/>
            </a:pPr>
            <a:r>
              <a:rPr lang="en-US" sz="2800" dirty="0"/>
              <a:t>GRE scores</a:t>
            </a:r>
          </a:p>
          <a:p>
            <a:pPr>
              <a:buFont typeface="Wingdings" charset="2"/>
              <a:buChar char="§"/>
            </a:pPr>
            <a:r>
              <a:rPr lang="en-US" sz="2800" dirty="0"/>
              <a:t>Letters of Recommendation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5250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Curriculum Vitae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3"/>
            <a:ext cx="5176608" cy="1535455"/>
          </a:xfrm>
        </p:spPr>
        <p:txBody>
          <a:bodyPr>
            <a:noAutofit/>
          </a:bodyPr>
          <a:lstStyle/>
          <a:p>
            <a:pPr>
              <a:buFont typeface="Wingdings" charset="2"/>
              <a:buChar char="§"/>
            </a:pPr>
            <a:r>
              <a:rPr lang="en-US" sz="2800" dirty="0" smtClean="0"/>
              <a:t>Academic Resume</a:t>
            </a:r>
          </a:p>
          <a:p>
            <a:pPr>
              <a:buFont typeface="Wingdings" charset="2"/>
              <a:buChar char="§"/>
            </a:pPr>
            <a:r>
              <a:rPr lang="en-US" sz="2800" dirty="0" smtClean="0"/>
              <a:t>Career Center Help</a:t>
            </a:r>
          </a:p>
          <a:p>
            <a:pPr>
              <a:buFont typeface="Wingdings" charset="2"/>
              <a:buChar char="§"/>
            </a:pP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459869" y="4094002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5" name="Picture 4" descr="CV Example.tif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866" y="1834455"/>
            <a:ext cx="4942599" cy="4431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308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Personal Statement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525145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buFont typeface="Wingdings" charset="2"/>
              <a:buChar char="§"/>
            </a:pPr>
            <a:r>
              <a:rPr lang="en-US" sz="2800" dirty="0">
                <a:latin typeface="Calibri" charset="0"/>
              </a:rPr>
              <a:t>Plan on spending </a:t>
            </a:r>
            <a:r>
              <a:rPr lang="en-US" sz="2800" u="sng" dirty="0">
                <a:latin typeface="Calibri" charset="0"/>
              </a:rPr>
              <a:t>a </a:t>
            </a:r>
            <a:r>
              <a:rPr lang="en-US" sz="2800" b="1" u="sng" dirty="0">
                <a:latin typeface="Calibri" charset="0"/>
              </a:rPr>
              <a:t>lot</a:t>
            </a:r>
            <a:r>
              <a:rPr lang="en-US" sz="2800" u="sng" dirty="0">
                <a:latin typeface="Calibri" charset="0"/>
              </a:rPr>
              <a:t> of time</a:t>
            </a:r>
            <a:r>
              <a:rPr lang="en-US" sz="2800" dirty="0">
                <a:latin typeface="Calibri" charset="0"/>
              </a:rPr>
              <a:t> on this </a:t>
            </a:r>
            <a:r>
              <a:rPr lang="en-US" sz="2800" dirty="0" smtClean="0">
                <a:latin typeface="Calibri" charset="0"/>
              </a:rPr>
              <a:t>essay</a:t>
            </a:r>
          </a:p>
          <a:p>
            <a:pPr lvl="1">
              <a:lnSpc>
                <a:spcPct val="80000"/>
              </a:lnSpc>
              <a:buFont typeface="Wingdings" charset="2"/>
              <a:buChar char="§"/>
            </a:pPr>
            <a:r>
              <a:rPr lang="en-US" sz="2600" dirty="0">
                <a:latin typeface="Calibri" charset="0"/>
              </a:rPr>
              <a:t>M</a:t>
            </a:r>
            <a:r>
              <a:rPr lang="en-US" sz="2600" dirty="0" smtClean="0">
                <a:latin typeface="Calibri" charset="0"/>
              </a:rPr>
              <a:t>ost </a:t>
            </a:r>
            <a:r>
              <a:rPr lang="en-US" sz="2600" dirty="0">
                <a:latin typeface="Calibri" charset="0"/>
              </a:rPr>
              <a:t>difficult 1-2 page essay </a:t>
            </a:r>
            <a:r>
              <a:rPr lang="en-US" sz="2600" dirty="0" smtClean="0">
                <a:latin typeface="Calibri" charset="0"/>
              </a:rPr>
              <a:t>you’ll write </a:t>
            </a:r>
            <a:endParaRPr lang="en-US" sz="2600" dirty="0">
              <a:latin typeface="Calibri" charset="0"/>
            </a:endParaRPr>
          </a:p>
          <a:p>
            <a:pPr>
              <a:lnSpc>
                <a:spcPct val="80000"/>
              </a:lnSpc>
              <a:buFont typeface="Wingdings" charset="2"/>
              <a:buChar char="§"/>
            </a:pPr>
            <a:r>
              <a:rPr lang="en-US" sz="2800" dirty="0" smtClean="0">
                <a:latin typeface="Calibri" charset="0"/>
              </a:rPr>
              <a:t>Stand out</a:t>
            </a:r>
            <a:r>
              <a:rPr lang="en-US" sz="2800" dirty="0">
                <a:latin typeface="Calibri" charset="0"/>
              </a:rPr>
              <a:t>, but </a:t>
            </a:r>
            <a:r>
              <a:rPr lang="en-US" sz="2800" dirty="0" smtClean="0">
                <a:latin typeface="Calibri" charset="0"/>
              </a:rPr>
              <a:t>not overly personal</a:t>
            </a:r>
            <a:r>
              <a:rPr lang="en-US" sz="2800" dirty="0">
                <a:latin typeface="Calibri" charset="0"/>
              </a:rPr>
              <a:t> </a:t>
            </a:r>
            <a:r>
              <a:rPr lang="en-US" sz="2800" dirty="0" smtClean="0">
                <a:latin typeface="Calibri" charset="0"/>
              </a:rPr>
              <a:t>or long</a:t>
            </a:r>
          </a:p>
          <a:p>
            <a:pPr>
              <a:lnSpc>
                <a:spcPct val="80000"/>
              </a:lnSpc>
              <a:buFont typeface="Wingdings" charset="2"/>
              <a:buChar char="§"/>
            </a:pPr>
            <a:r>
              <a:rPr lang="en-US" sz="2800" dirty="0" smtClean="0">
                <a:latin typeface="Calibri" charset="0"/>
              </a:rPr>
              <a:t>Control your message</a:t>
            </a:r>
            <a:endParaRPr lang="en-US" sz="2800" dirty="0">
              <a:latin typeface="Calibri" charset="0"/>
            </a:endParaRPr>
          </a:p>
          <a:p>
            <a:pPr>
              <a:lnSpc>
                <a:spcPct val="80000"/>
              </a:lnSpc>
              <a:buFont typeface="Wingdings" charset="2"/>
              <a:buChar char="§"/>
            </a:pPr>
            <a:r>
              <a:rPr lang="en-US" sz="2800" u="sng" dirty="0">
                <a:latin typeface="Calibri" charset="0"/>
              </a:rPr>
              <a:t>Never</a:t>
            </a:r>
            <a:r>
              <a:rPr lang="en-US" sz="2800" dirty="0">
                <a:latin typeface="Calibri" charset="0"/>
              </a:rPr>
              <a:t> say </a:t>
            </a:r>
            <a:r>
              <a:rPr lang="ja-JP" altLang="en-US" sz="2800" dirty="0">
                <a:latin typeface="Calibri" charset="0"/>
              </a:rPr>
              <a:t>“</a:t>
            </a:r>
            <a:r>
              <a:rPr lang="en-US" sz="2800" dirty="0">
                <a:latin typeface="Calibri" charset="0"/>
              </a:rPr>
              <a:t>I want to get into </a:t>
            </a:r>
            <a:r>
              <a:rPr lang="en-US" sz="2800" dirty="0" smtClean="0">
                <a:latin typeface="Calibri" charset="0"/>
              </a:rPr>
              <a:t>psychology because </a:t>
            </a:r>
            <a:r>
              <a:rPr lang="en-US" sz="2800" dirty="0">
                <a:latin typeface="Calibri" charset="0"/>
              </a:rPr>
              <a:t>I like to help people</a:t>
            </a:r>
            <a:r>
              <a:rPr lang="ja-JP" altLang="en-US" sz="2800" dirty="0">
                <a:latin typeface="Calibri" charset="0"/>
              </a:rPr>
              <a:t>”</a:t>
            </a:r>
            <a:endParaRPr lang="en-US" sz="2800" dirty="0">
              <a:latin typeface="Calibri" charset="0"/>
            </a:endParaRPr>
          </a:p>
          <a:p>
            <a:pPr>
              <a:lnSpc>
                <a:spcPct val="80000"/>
              </a:lnSpc>
              <a:buFont typeface="Wingdings" charset="2"/>
              <a:buChar char="§"/>
            </a:pPr>
            <a:r>
              <a:rPr lang="en-US" sz="2800" dirty="0">
                <a:latin typeface="Calibri" charset="0"/>
              </a:rPr>
              <a:t>Let others </a:t>
            </a:r>
            <a:r>
              <a:rPr lang="en-US" sz="2800" dirty="0" smtClean="0">
                <a:latin typeface="Calibri" charset="0"/>
              </a:rPr>
              <a:t>look it over (graduate </a:t>
            </a:r>
            <a:r>
              <a:rPr lang="en-US" sz="2800" dirty="0">
                <a:latin typeface="Calibri" charset="0"/>
              </a:rPr>
              <a:t>students, professors, </a:t>
            </a:r>
            <a:r>
              <a:rPr lang="en-US" sz="2800" dirty="0" smtClean="0">
                <a:latin typeface="Calibri" charset="0"/>
              </a:rPr>
              <a:t>friends</a:t>
            </a:r>
            <a:r>
              <a:rPr lang="en-US" sz="2800" dirty="0">
                <a:latin typeface="Calibri" charset="0"/>
              </a:rPr>
              <a:t>)</a:t>
            </a:r>
            <a:r>
              <a:rPr lang="en-US" sz="2800" dirty="0" smtClean="0">
                <a:latin typeface="Calibri" charset="0"/>
              </a:rPr>
              <a:t>.</a:t>
            </a:r>
            <a:endParaRPr lang="en-US" sz="2800" dirty="0">
              <a:latin typeface="Calibri" charset="0"/>
            </a:endParaRPr>
          </a:p>
          <a:p>
            <a:pPr>
              <a:lnSpc>
                <a:spcPct val="80000"/>
              </a:lnSpc>
              <a:buFont typeface="Wingdings" charset="2"/>
              <a:buChar char="§"/>
            </a:pPr>
            <a:r>
              <a:rPr lang="en-US" sz="2800" dirty="0">
                <a:latin typeface="Calibri" charset="0"/>
              </a:rPr>
              <a:t>Make it at least somewhat personal to each school.  You can have a generic outline, </a:t>
            </a:r>
            <a:r>
              <a:rPr lang="en-US" sz="2800" dirty="0" smtClean="0">
                <a:latin typeface="Calibri" charset="0"/>
              </a:rPr>
              <a:t>but </a:t>
            </a:r>
            <a:r>
              <a:rPr lang="en-US" sz="2800" u="sng" dirty="0">
                <a:latin typeface="Calibri" charset="0"/>
              </a:rPr>
              <a:t>make it individual to every school</a:t>
            </a:r>
            <a:r>
              <a:rPr lang="en-US" sz="2800" dirty="0">
                <a:latin typeface="Calibri" charset="0"/>
              </a:rPr>
              <a:t>.</a:t>
            </a:r>
          </a:p>
          <a:p>
            <a:pPr>
              <a:buFont typeface="Wingdings" charset="2"/>
              <a:buChar char="§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870197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Personal Statement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503252"/>
          </a:xfrm>
        </p:spPr>
        <p:txBody>
          <a:bodyPr>
            <a:normAutofit/>
          </a:bodyPr>
          <a:lstStyle/>
          <a:p>
            <a:pPr marL="609600" indent="-609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AutoNum type="arabicPeriod"/>
            </a:pPr>
            <a:r>
              <a:rPr lang="en-US" sz="2800" dirty="0">
                <a:latin typeface="Calibri"/>
                <a:cs typeface="Calibri"/>
              </a:rPr>
              <a:t>What got me interested (psychology and specific area)</a:t>
            </a:r>
          </a:p>
          <a:p>
            <a:pPr marL="990600" lvl="1" indent="-533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Char char="•"/>
            </a:pPr>
            <a:r>
              <a:rPr lang="en-US" sz="2800" dirty="0">
                <a:latin typeface="Calibri"/>
                <a:cs typeface="Calibri"/>
              </a:rPr>
              <a:t>Opening: Original but not ridiculous</a:t>
            </a:r>
          </a:p>
          <a:p>
            <a:pPr marL="990600" lvl="1" indent="-533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Char char="•"/>
            </a:pPr>
            <a:r>
              <a:rPr lang="en-US" sz="2800" b="1" i="1" u="sng" dirty="0">
                <a:latin typeface="Calibri"/>
                <a:cs typeface="Calibri"/>
              </a:rPr>
              <a:t>Discussing own issues almost never advised!</a:t>
            </a:r>
          </a:p>
          <a:p>
            <a:pPr marL="609600" indent="-609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AutoNum type="arabicPeriod"/>
            </a:pPr>
            <a:r>
              <a:rPr lang="en-US" sz="2800" dirty="0">
                <a:latin typeface="Calibri"/>
                <a:cs typeface="Calibri"/>
              </a:rPr>
              <a:t>What I’ve done so far</a:t>
            </a:r>
          </a:p>
          <a:p>
            <a:pPr marL="990600" lvl="1" indent="-533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Char char="•"/>
            </a:pPr>
            <a:r>
              <a:rPr lang="en-US" sz="2800" dirty="0">
                <a:latin typeface="Calibri"/>
                <a:cs typeface="Calibri"/>
              </a:rPr>
              <a:t>Not CV</a:t>
            </a:r>
          </a:p>
          <a:p>
            <a:pPr marL="990600" lvl="1" indent="-533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Char char="•"/>
            </a:pPr>
            <a:r>
              <a:rPr lang="en-US" sz="2800" dirty="0">
                <a:latin typeface="Calibri"/>
                <a:cs typeface="Calibri"/>
              </a:rPr>
              <a:t>Research (Ph.D.)</a:t>
            </a:r>
          </a:p>
          <a:p>
            <a:pPr marL="990600" lvl="1" indent="-533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Char char="•"/>
            </a:pPr>
            <a:r>
              <a:rPr lang="en-US" sz="2800" dirty="0">
                <a:latin typeface="Calibri"/>
                <a:cs typeface="Calibri"/>
              </a:rPr>
              <a:t>Possibly comment on GPA or GRE</a:t>
            </a:r>
          </a:p>
          <a:p>
            <a:pPr marL="609600" indent="-609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AutoNum type="arabicPeriod"/>
            </a:pPr>
            <a:r>
              <a:rPr lang="en-US" sz="2800" dirty="0">
                <a:latin typeface="Calibri"/>
                <a:cs typeface="Calibri"/>
              </a:rPr>
              <a:t>What I’d like to do in the future</a:t>
            </a:r>
          </a:p>
          <a:p>
            <a:pPr marL="990600" lvl="1" indent="-533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Char char="•"/>
            </a:pPr>
            <a:r>
              <a:rPr lang="en-US" sz="2800" dirty="0">
                <a:latin typeface="Calibri"/>
                <a:cs typeface="Calibri"/>
              </a:rPr>
              <a:t>Confident but not egotistical</a:t>
            </a:r>
          </a:p>
          <a:p>
            <a:pPr marL="609600" indent="-609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AutoNum type="arabicPeriod"/>
            </a:pPr>
            <a:r>
              <a:rPr lang="en-US" sz="2800" dirty="0">
                <a:latin typeface="Calibri"/>
                <a:cs typeface="Calibri"/>
              </a:rPr>
              <a:t>Fit: Program and mentor/advisor (Ph.D.)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28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36470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GRE: Graduate Record Examination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692738"/>
            <a:ext cx="10058400" cy="4520473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  <a:buFont typeface="Wingdings" charset="2"/>
              <a:buChar char="§"/>
            </a:pPr>
            <a:r>
              <a:rPr lang="en-US" sz="2600" dirty="0"/>
              <a:t>Most graduate programs in psychology and related fields will require you to take the GRE</a:t>
            </a:r>
          </a:p>
          <a:p>
            <a:pPr>
              <a:lnSpc>
                <a:spcPct val="100000"/>
              </a:lnSpc>
              <a:spcAft>
                <a:spcPts val="0"/>
              </a:spcAft>
              <a:buFont typeface="Wingdings" charset="2"/>
              <a:buChar char="§"/>
            </a:pPr>
            <a:r>
              <a:rPr lang="en-US" sz="2600" dirty="0"/>
              <a:t>Similar to the SAT</a:t>
            </a:r>
          </a:p>
          <a:p>
            <a:pPr lvl="3">
              <a:lnSpc>
                <a:spcPct val="100000"/>
              </a:lnSpc>
              <a:spcAft>
                <a:spcPts val="0"/>
              </a:spcAft>
              <a:buFont typeface="Wingdings" charset="2"/>
              <a:buChar char="§"/>
            </a:pPr>
            <a:r>
              <a:rPr lang="en-US" sz="2600" dirty="0"/>
              <a:t>Verbal</a:t>
            </a:r>
          </a:p>
          <a:p>
            <a:pPr lvl="3">
              <a:lnSpc>
                <a:spcPct val="100000"/>
              </a:lnSpc>
              <a:spcAft>
                <a:spcPts val="0"/>
              </a:spcAft>
              <a:buFont typeface="Wingdings" charset="2"/>
              <a:buChar char="§"/>
            </a:pPr>
            <a:r>
              <a:rPr lang="en-US" sz="2600" dirty="0"/>
              <a:t>Math</a:t>
            </a:r>
          </a:p>
          <a:p>
            <a:pPr lvl="3">
              <a:lnSpc>
                <a:spcPct val="100000"/>
              </a:lnSpc>
              <a:spcAft>
                <a:spcPts val="0"/>
              </a:spcAft>
              <a:buFont typeface="Wingdings" charset="2"/>
              <a:buChar char="§"/>
            </a:pPr>
            <a:r>
              <a:rPr lang="en-US" sz="2600" dirty="0" smtClean="0"/>
              <a:t>Essay</a:t>
            </a:r>
          </a:p>
          <a:p>
            <a:pPr>
              <a:lnSpc>
                <a:spcPct val="100000"/>
              </a:lnSpc>
              <a:spcAft>
                <a:spcPts val="0"/>
              </a:spcAft>
              <a:buFont typeface="Wingdings" charset="2"/>
              <a:buChar char="§"/>
            </a:pPr>
            <a:r>
              <a:rPr lang="en-US" sz="2600" dirty="0" smtClean="0"/>
              <a:t>But computer adaptive test and $</a:t>
            </a:r>
            <a:r>
              <a:rPr lang="en-US" sz="2600" dirty="0"/>
              <a:t>$$</a:t>
            </a:r>
          </a:p>
          <a:p>
            <a:pPr lvl="4">
              <a:lnSpc>
                <a:spcPct val="100000"/>
              </a:lnSpc>
              <a:spcAft>
                <a:spcPts val="0"/>
              </a:spcAft>
              <a:buFont typeface="Wingdings" charset="2"/>
              <a:buChar char="§"/>
            </a:pPr>
            <a:r>
              <a:rPr lang="en-US" sz="2600" dirty="0"/>
              <a:t>$230 to take it, $20 to send to each school beyond first 5</a:t>
            </a:r>
          </a:p>
          <a:p>
            <a:pPr>
              <a:lnSpc>
                <a:spcPct val="100000"/>
              </a:lnSpc>
              <a:spcAft>
                <a:spcPts val="0"/>
              </a:spcAft>
              <a:buFont typeface="Wingdings" charset="2"/>
              <a:buChar char="§"/>
            </a:pPr>
            <a:r>
              <a:rPr lang="en-US" sz="2600" dirty="0"/>
              <a:t>Studying is essential!!!</a:t>
            </a:r>
          </a:p>
          <a:p>
            <a:pPr lvl="3">
              <a:lnSpc>
                <a:spcPct val="100000"/>
              </a:lnSpc>
              <a:spcAft>
                <a:spcPts val="0"/>
              </a:spcAft>
              <a:buFont typeface="Wingdings" charset="2"/>
              <a:buChar char="§"/>
            </a:pPr>
            <a:r>
              <a:rPr lang="en-US" sz="2600" dirty="0" smtClean="0"/>
              <a:t>Increase comfort with </a:t>
            </a:r>
            <a:r>
              <a:rPr lang="en-US" sz="2600" dirty="0"/>
              <a:t>content and structure </a:t>
            </a:r>
            <a:r>
              <a:rPr lang="en-US" sz="2600" dirty="0" smtClean="0"/>
              <a:t>for best performance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2687689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Raise Your GRE Score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1978" y="1769236"/>
            <a:ext cx="10058400" cy="4520473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buFont typeface="Wingdings" charset="2"/>
              <a:buChar char="§"/>
            </a:pPr>
            <a:r>
              <a:rPr lang="en-US" sz="2500" dirty="0">
                <a:latin typeface="Calibri"/>
                <a:cs typeface="Calibri"/>
              </a:rPr>
              <a:t>Study</a:t>
            </a:r>
          </a:p>
          <a:p>
            <a:pPr>
              <a:lnSpc>
                <a:spcPct val="80000"/>
              </a:lnSpc>
              <a:buFont typeface="Wingdings" charset="2"/>
              <a:buChar char="§"/>
            </a:pPr>
            <a:r>
              <a:rPr lang="en-US" sz="2500" dirty="0">
                <a:latin typeface="Calibri"/>
                <a:cs typeface="Calibri"/>
              </a:rPr>
              <a:t>Learn directions ahead of time</a:t>
            </a:r>
          </a:p>
          <a:p>
            <a:pPr lvl="1">
              <a:lnSpc>
                <a:spcPct val="80000"/>
              </a:lnSpc>
              <a:buFont typeface="Wingdings" charset="2"/>
              <a:buChar char="§"/>
            </a:pPr>
            <a:r>
              <a:rPr lang="en-US" sz="2500" dirty="0">
                <a:latin typeface="Calibri"/>
                <a:cs typeface="Calibri"/>
              </a:rPr>
              <a:t>Adaptive computerized test</a:t>
            </a:r>
          </a:p>
          <a:p>
            <a:pPr lvl="1">
              <a:lnSpc>
                <a:spcPct val="80000"/>
              </a:lnSpc>
              <a:buFont typeface="Wingdings" charset="2"/>
              <a:buChar char="§"/>
            </a:pPr>
            <a:r>
              <a:rPr lang="en-US" sz="2500" dirty="0">
                <a:latin typeface="Calibri"/>
                <a:cs typeface="Calibri"/>
              </a:rPr>
              <a:t>First 5 questions in each section most </a:t>
            </a:r>
            <a:r>
              <a:rPr lang="en-US" sz="2500" dirty="0" smtClean="0">
                <a:latin typeface="Calibri"/>
                <a:cs typeface="Calibri"/>
              </a:rPr>
              <a:t>important</a:t>
            </a:r>
          </a:p>
          <a:p>
            <a:pPr lvl="1">
              <a:lnSpc>
                <a:spcPct val="80000"/>
              </a:lnSpc>
              <a:buFont typeface="Wingdings" charset="2"/>
              <a:buChar char="§"/>
            </a:pPr>
            <a:r>
              <a:rPr lang="en-US" sz="2500" dirty="0" smtClean="0">
                <a:latin typeface="Calibri"/>
                <a:cs typeface="Calibri"/>
              </a:rPr>
              <a:t>Guess </a:t>
            </a:r>
            <a:r>
              <a:rPr lang="en-US" sz="2500" dirty="0">
                <a:latin typeface="Calibri"/>
                <a:cs typeface="Calibri"/>
              </a:rPr>
              <a:t>rather than skip</a:t>
            </a:r>
          </a:p>
          <a:p>
            <a:pPr>
              <a:lnSpc>
                <a:spcPct val="80000"/>
              </a:lnSpc>
              <a:buFont typeface="Wingdings" charset="2"/>
              <a:buChar char="§"/>
            </a:pPr>
            <a:r>
              <a:rPr lang="en-US" sz="2500" dirty="0">
                <a:latin typeface="Calibri"/>
                <a:cs typeface="Calibri"/>
              </a:rPr>
              <a:t>Find and study high-frequency word lists</a:t>
            </a:r>
          </a:p>
          <a:p>
            <a:pPr>
              <a:lnSpc>
                <a:spcPct val="80000"/>
              </a:lnSpc>
              <a:buFont typeface="Wingdings" charset="2"/>
              <a:buChar char="§"/>
            </a:pPr>
            <a:r>
              <a:rPr lang="en-US" sz="2500" dirty="0">
                <a:latin typeface="Calibri"/>
                <a:cs typeface="Calibri"/>
              </a:rPr>
              <a:t>In reading comprehension, read for structure, not details</a:t>
            </a:r>
          </a:p>
          <a:p>
            <a:pPr>
              <a:lnSpc>
                <a:spcPct val="80000"/>
              </a:lnSpc>
              <a:buFont typeface="Wingdings" charset="2"/>
              <a:buChar char="§"/>
            </a:pPr>
            <a:r>
              <a:rPr lang="en-US" sz="2500" dirty="0">
                <a:latin typeface="Calibri"/>
                <a:cs typeface="Calibri"/>
              </a:rPr>
              <a:t>If problem-solving math question stumps you, work backward from the answers</a:t>
            </a:r>
          </a:p>
          <a:p>
            <a:pPr>
              <a:lnSpc>
                <a:spcPct val="80000"/>
              </a:lnSpc>
              <a:buFont typeface="Wingdings" charset="2"/>
              <a:buChar char="§"/>
            </a:pPr>
            <a:r>
              <a:rPr lang="en-US" sz="2500" dirty="0">
                <a:latin typeface="Calibri"/>
                <a:cs typeface="Calibri"/>
              </a:rPr>
              <a:t>If a logical reasoning question stumps you, start by finding the conclusion and work backward while examining the premises</a:t>
            </a:r>
          </a:p>
        </p:txBody>
      </p:sp>
    </p:spTree>
    <p:extLst>
      <p:ext uri="{BB962C8B-B14F-4D97-AF65-F5344CB8AC3E}">
        <p14:creationId xmlns:p14="http://schemas.microsoft.com/office/powerpoint/2010/main" val="3088542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Letters of Recommendation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393787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§"/>
            </a:pPr>
            <a:r>
              <a:rPr lang="en-US" sz="2800" u="sng" dirty="0">
                <a:latin typeface="Calibri" charset="0"/>
              </a:rPr>
              <a:t>Be careful of who you </a:t>
            </a:r>
            <a:r>
              <a:rPr lang="en-US" sz="2800" u="sng" dirty="0" smtClean="0">
                <a:latin typeface="Calibri" charset="0"/>
              </a:rPr>
              <a:t>select</a:t>
            </a:r>
            <a:r>
              <a:rPr lang="en-US" sz="2800" dirty="0">
                <a:latin typeface="Calibri" charset="0"/>
              </a:rPr>
              <a:t>!</a:t>
            </a:r>
            <a:r>
              <a:rPr lang="en-US" sz="2800" dirty="0" smtClean="0">
                <a:latin typeface="Calibri" charset="0"/>
              </a:rPr>
              <a:t>  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§"/>
            </a:pPr>
            <a:r>
              <a:rPr lang="en-US" sz="2800" dirty="0" smtClean="0">
                <a:latin typeface="Calibri" charset="0"/>
              </a:rPr>
              <a:t>Knows you well and will write a strong letter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§"/>
            </a:pPr>
            <a:r>
              <a:rPr lang="en-US" sz="2800" dirty="0">
                <a:latin typeface="Calibri" charset="0"/>
              </a:rPr>
              <a:t>M</a:t>
            </a:r>
            <a:r>
              <a:rPr lang="en-US" sz="2800" dirty="0" smtClean="0">
                <a:latin typeface="Calibri" charset="0"/>
              </a:rPr>
              <a:t>ost </a:t>
            </a:r>
            <a:r>
              <a:rPr lang="en-US" sz="2800" dirty="0">
                <a:latin typeface="Calibri" charset="0"/>
              </a:rPr>
              <a:t>prestigious </a:t>
            </a:r>
            <a:endParaRPr lang="en-US" sz="2800" dirty="0" smtClean="0">
              <a:latin typeface="Calibri" charset="0"/>
            </a:endParaRP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§"/>
            </a:pPr>
            <a:r>
              <a:rPr lang="en-US" sz="2800" dirty="0" smtClean="0">
                <a:latin typeface="Calibri" charset="0"/>
              </a:rPr>
              <a:t>Psychology </a:t>
            </a:r>
            <a:r>
              <a:rPr lang="en-US" sz="2800" dirty="0">
                <a:latin typeface="Calibri" charset="0"/>
              </a:rPr>
              <a:t>instructors </a:t>
            </a:r>
            <a:r>
              <a:rPr lang="en-US" sz="2800" dirty="0" smtClean="0">
                <a:latin typeface="Calibri" charset="0"/>
              </a:rPr>
              <a:t>preferred</a:t>
            </a:r>
            <a:endParaRPr lang="en-US" sz="2800" dirty="0">
              <a:latin typeface="Calibri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§"/>
            </a:pPr>
            <a:r>
              <a:rPr lang="en-US" sz="2800" dirty="0" smtClean="0">
                <a:latin typeface="Calibri" charset="0"/>
              </a:rPr>
              <a:t>Best to ask in in person</a:t>
            </a:r>
            <a:endParaRPr lang="en-US" sz="2800" dirty="0">
              <a:latin typeface="Calibri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§"/>
            </a:pPr>
            <a:r>
              <a:rPr lang="en-US" sz="2800" dirty="0">
                <a:latin typeface="Calibri" charset="0"/>
              </a:rPr>
              <a:t>Often </a:t>
            </a:r>
            <a:r>
              <a:rPr lang="en-US" sz="2800" dirty="0" smtClean="0">
                <a:latin typeface="Calibri" charset="0"/>
              </a:rPr>
              <a:t>graduate </a:t>
            </a:r>
            <a:r>
              <a:rPr lang="en-US" sz="2800" dirty="0">
                <a:latin typeface="Calibri" charset="0"/>
              </a:rPr>
              <a:t>students write </a:t>
            </a:r>
            <a:r>
              <a:rPr lang="en-US" sz="2800" dirty="0" smtClean="0">
                <a:latin typeface="Calibri" charset="0"/>
              </a:rPr>
              <a:t>and </a:t>
            </a:r>
            <a:r>
              <a:rPr lang="en-US" sz="2800" dirty="0">
                <a:latin typeface="Calibri" charset="0"/>
              </a:rPr>
              <a:t>the </a:t>
            </a:r>
            <a:r>
              <a:rPr lang="en-US" sz="2800" dirty="0" smtClean="0">
                <a:latin typeface="Calibri" charset="0"/>
              </a:rPr>
              <a:t>faculty member signs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§"/>
            </a:pPr>
            <a:r>
              <a:rPr lang="en-US" sz="2800" dirty="0" smtClean="0">
                <a:latin typeface="Calibri" charset="0"/>
              </a:rPr>
              <a:t>Be nice to graduate students</a:t>
            </a:r>
            <a:endParaRPr lang="en-US" sz="2800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8960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 I Need A Graduate Degree?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800" dirty="0" smtClean="0"/>
              <a:t>Myth: I must go to graduate school.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 smtClean="0"/>
              <a:t>UNT Career Center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800" dirty="0" smtClean="0">
                <a:hlinkClick r:id="rId2"/>
              </a:rPr>
              <a:t>http://careercenter.unt.edu/</a:t>
            </a:r>
            <a:r>
              <a:rPr lang="en-US" sz="2800" dirty="0" smtClean="0"/>
              <a:t>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800" dirty="0" smtClean="0"/>
              <a:t>Careers in Psychology Workshop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 smtClean="0"/>
              <a:t>Free Career Counseling at UNT Counseling and Testing Services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800" dirty="0" smtClean="0">
                <a:hlinkClick r:id="rId3"/>
              </a:rPr>
              <a:t>http://studentaffairs.unt.edu/counseling-testing-services</a:t>
            </a:r>
            <a:endParaRPr lang="en-US" sz="2800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800" dirty="0" smtClean="0"/>
              <a:t>940-565-2741</a:t>
            </a:r>
          </a:p>
        </p:txBody>
      </p:sp>
    </p:spTree>
    <p:extLst>
      <p:ext uri="{BB962C8B-B14F-4D97-AF65-F5344CB8AC3E}">
        <p14:creationId xmlns:p14="http://schemas.microsoft.com/office/powerpoint/2010/main" val="3862646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Letters of Recommendation (2)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3050" y="1692739"/>
            <a:ext cx="10058400" cy="4304664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§"/>
            </a:pPr>
            <a:r>
              <a:rPr lang="en-US" sz="2800" dirty="0" smtClean="0">
                <a:latin typeface="Calibri" charset="0"/>
              </a:rPr>
              <a:t>Give early </a:t>
            </a:r>
            <a:r>
              <a:rPr lang="en-US" sz="2800" dirty="0">
                <a:latin typeface="Calibri" charset="0"/>
              </a:rPr>
              <a:t>deadlines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§"/>
            </a:pPr>
            <a:r>
              <a:rPr lang="en-US" sz="2800" dirty="0">
                <a:solidFill>
                  <a:srgbClr val="FF0000"/>
                </a:solidFill>
                <a:latin typeface="Calibri" charset="0"/>
              </a:rPr>
              <a:t>Give at least 6 weeks notice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§"/>
            </a:pPr>
            <a:r>
              <a:rPr lang="en-US" sz="2800" u="sng" dirty="0">
                <a:latin typeface="Calibri" charset="0"/>
              </a:rPr>
              <a:t>Provide EVERYTHING </a:t>
            </a:r>
            <a:r>
              <a:rPr lang="en-US" sz="2800" dirty="0">
                <a:latin typeface="Calibri" charset="0"/>
              </a:rPr>
              <a:t>: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§"/>
            </a:pPr>
            <a:r>
              <a:rPr lang="en-US" sz="2800" dirty="0">
                <a:latin typeface="Calibri" charset="0"/>
              </a:rPr>
              <a:t>List of all schools and programs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§"/>
            </a:pPr>
            <a:r>
              <a:rPr lang="en-US" sz="2800" dirty="0">
                <a:latin typeface="Calibri" charset="0"/>
              </a:rPr>
              <a:t>Clear, brief instructions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§"/>
            </a:pPr>
            <a:r>
              <a:rPr lang="en-US" sz="2800" dirty="0">
                <a:latin typeface="Calibri" charset="0"/>
              </a:rPr>
              <a:t>Preaddressed stamped envelopes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§"/>
            </a:pPr>
            <a:r>
              <a:rPr lang="en-US" sz="2800" dirty="0">
                <a:latin typeface="Calibri" charset="0"/>
              </a:rPr>
              <a:t>Personal statement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§"/>
            </a:pPr>
            <a:r>
              <a:rPr lang="en-US" sz="2800" dirty="0">
                <a:latin typeface="Calibri" charset="0"/>
              </a:rPr>
              <a:t>CV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§"/>
            </a:pPr>
            <a:r>
              <a:rPr lang="en-US" sz="2800" dirty="0">
                <a:latin typeface="Calibri" charset="0"/>
              </a:rPr>
              <a:t>Any additional information</a:t>
            </a:r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760480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Worst Case Scenario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013"/>
          <a:stretch/>
        </p:blipFill>
        <p:spPr bwMode="auto">
          <a:xfrm>
            <a:off x="3144165" y="1805044"/>
            <a:ext cx="5038725" cy="4712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2155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750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Freshman and Sophomore Year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41568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§"/>
            </a:pPr>
            <a:r>
              <a:rPr lang="en-US" sz="2600" dirty="0" smtClean="0">
                <a:latin typeface="Calibri" charset="0"/>
              </a:rPr>
              <a:t>Finish core PSYC classes (1630, 1650, 2317, 2950)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§"/>
            </a:pPr>
            <a:r>
              <a:rPr lang="en-US" sz="2600" dirty="0" smtClean="0">
                <a:latin typeface="Calibri" charset="0"/>
              </a:rPr>
              <a:t>Maintain </a:t>
            </a:r>
            <a:r>
              <a:rPr lang="en-US" sz="2600" dirty="0">
                <a:latin typeface="Calibri" charset="0"/>
              </a:rPr>
              <a:t>high GPA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§"/>
            </a:pPr>
            <a:r>
              <a:rPr lang="en-US" sz="2600" dirty="0" smtClean="0">
                <a:latin typeface="Calibri" charset="0"/>
              </a:rPr>
              <a:t>“Big 4”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§"/>
            </a:pPr>
            <a:r>
              <a:rPr lang="en-US" sz="2600" dirty="0" smtClean="0">
                <a:latin typeface="Calibri" charset="0"/>
              </a:rPr>
              <a:t>Personality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§"/>
            </a:pPr>
            <a:r>
              <a:rPr lang="en-US" sz="2600" dirty="0" smtClean="0">
                <a:latin typeface="Calibri" charset="0"/>
              </a:rPr>
              <a:t>Developmental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§"/>
            </a:pPr>
            <a:r>
              <a:rPr lang="en-US" sz="2600" dirty="0" smtClean="0">
                <a:latin typeface="Calibri" charset="0"/>
              </a:rPr>
              <a:t>Abnormal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§"/>
            </a:pPr>
            <a:r>
              <a:rPr lang="en-US" sz="2600" dirty="0" smtClean="0">
                <a:latin typeface="Calibri" charset="0"/>
              </a:rPr>
              <a:t>Social</a:t>
            </a:r>
            <a:endParaRPr lang="en-US" sz="2600" dirty="0">
              <a:latin typeface="Calibri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§"/>
            </a:pPr>
            <a:r>
              <a:rPr lang="en-US" sz="2600" dirty="0" smtClean="0">
                <a:latin typeface="Calibri" charset="0"/>
              </a:rPr>
              <a:t>Others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§"/>
            </a:pPr>
            <a:r>
              <a:rPr lang="en-US" sz="2600" dirty="0" smtClean="0">
                <a:latin typeface="Calibri" charset="0"/>
              </a:rPr>
              <a:t>Physiology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§"/>
            </a:pPr>
            <a:r>
              <a:rPr lang="en-US" sz="2600" dirty="0" smtClean="0">
                <a:latin typeface="Calibri" charset="0"/>
              </a:rPr>
              <a:t>Learning and Memory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§"/>
            </a:pPr>
            <a:r>
              <a:rPr lang="en-US" sz="2600" dirty="0" smtClean="0">
                <a:latin typeface="Calibri" charset="0"/>
              </a:rPr>
              <a:t>Perception and Cognition</a:t>
            </a:r>
          </a:p>
        </p:txBody>
      </p:sp>
    </p:spTree>
    <p:extLst>
      <p:ext uri="{BB962C8B-B14F-4D97-AF65-F5344CB8AC3E}">
        <p14:creationId xmlns:p14="http://schemas.microsoft.com/office/powerpoint/2010/main" val="3514968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Freshman and Sophomore (2)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charset="2"/>
              <a:buChar char="§"/>
            </a:pPr>
            <a:r>
              <a:rPr lang="en-US" sz="2800" dirty="0">
                <a:latin typeface="Calibri"/>
                <a:cs typeface="Calibri"/>
              </a:rPr>
              <a:t>Get to know faculty</a:t>
            </a:r>
          </a:p>
          <a:p>
            <a:pPr lvl="1">
              <a:buFont typeface="Wingdings" charset="2"/>
              <a:buChar char="§"/>
            </a:pPr>
            <a:r>
              <a:rPr lang="en-US" sz="2800" dirty="0">
                <a:latin typeface="Calibri"/>
                <a:cs typeface="Calibri"/>
              </a:rPr>
              <a:t>Ask questions in class</a:t>
            </a:r>
          </a:p>
          <a:p>
            <a:pPr lvl="1">
              <a:buFont typeface="Wingdings" charset="2"/>
              <a:buChar char="§"/>
            </a:pPr>
            <a:r>
              <a:rPr lang="en-US" sz="2800" dirty="0">
                <a:latin typeface="Calibri"/>
                <a:cs typeface="Calibri"/>
              </a:rPr>
              <a:t>Office hours</a:t>
            </a:r>
          </a:p>
          <a:p>
            <a:pPr lvl="1">
              <a:buFont typeface="Wingdings" charset="2"/>
              <a:buChar char="§"/>
            </a:pPr>
            <a:r>
              <a:rPr lang="en-US" sz="2800" dirty="0">
                <a:latin typeface="Calibri"/>
                <a:cs typeface="Calibri"/>
              </a:rPr>
              <a:t>After class</a:t>
            </a:r>
          </a:p>
          <a:p>
            <a:pPr>
              <a:buFont typeface="Wingdings" charset="2"/>
              <a:buChar char="§"/>
            </a:pPr>
            <a:r>
              <a:rPr lang="en-US" sz="2800" dirty="0">
                <a:latin typeface="Calibri"/>
                <a:cs typeface="Calibri"/>
              </a:rPr>
              <a:t>Psi Chi when eligible </a:t>
            </a:r>
            <a:endParaRPr lang="en-US" sz="2800" dirty="0" smtClean="0">
              <a:latin typeface="Calibri"/>
              <a:cs typeface="Calibri"/>
            </a:endParaRPr>
          </a:p>
          <a:p>
            <a:pPr lvl="1">
              <a:buFont typeface="Wingdings" charset="2"/>
              <a:buChar char="§"/>
            </a:pPr>
            <a:r>
              <a:rPr lang="en-US" sz="2800" dirty="0" smtClean="0">
                <a:latin typeface="Calibri"/>
                <a:cs typeface="Calibri"/>
              </a:rPr>
              <a:t>9 </a:t>
            </a:r>
            <a:r>
              <a:rPr lang="en-US" sz="2800" dirty="0">
                <a:latin typeface="Calibri"/>
                <a:cs typeface="Calibri"/>
              </a:rPr>
              <a:t>PSYC </a:t>
            </a:r>
            <a:r>
              <a:rPr lang="en-US" sz="2800" dirty="0" smtClean="0">
                <a:latin typeface="Calibri"/>
                <a:cs typeface="Calibri"/>
              </a:rPr>
              <a:t>hours</a:t>
            </a:r>
            <a:endParaRPr lang="en-US" sz="2800" dirty="0">
              <a:latin typeface="Calibri"/>
              <a:cs typeface="Calibri"/>
            </a:endParaRPr>
          </a:p>
          <a:p>
            <a:pPr lvl="1">
              <a:buFont typeface="Wingdings" charset="2"/>
              <a:buChar char="§"/>
            </a:pPr>
            <a:r>
              <a:rPr lang="en-US" sz="2800" dirty="0" smtClean="0">
                <a:latin typeface="Calibri"/>
                <a:cs typeface="Calibri"/>
              </a:rPr>
              <a:t>3.0</a:t>
            </a:r>
            <a:r>
              <a:rPr lang="en-US" sz="2800" dirty="0">
                <a:latin typeface="Calibri"/>
                <a:cs typeface="Calibri"/>
              </a:rPr>
              <a:t>+ overall and PSYC </a:t>
            </a:r>
            <a:r>
              <a:rPr lang="en-US" sz="2800" dirty="0" smtClean="0">
                <a:latin typeface="Calibri"/>
                <a:cs typeface="Calibri"/>
              </a:rPr>
              <a:t>GPA</a:t>
            </a:r>
            <a:endParaRPr lang="en-US" sz="28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95124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Junior Year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§"/>
            </a:pPr>
            <a:r>
              <a:rPr lang="en-US" sz="2800" dirty="0">
                <a:latin typeface="Calibri" charset="0"/>
              </a:rPr>
              <a:t>If you haven</a:t>
            </a:r>
            <a:r>
              <a:rPr lang="ja-JP" altLang="en-US" sz="2800" dirty="0">
                <a:latin typeface="Calibri" charset="0"/>
              </a:rPr>
              <a:t>’</a:t>
            </a:r>
            <a:r>
              <a:rPr lang="en-US" sz="2800" dirty="0">
                <a:latin typeface="Calibri" charset="0"/>
              </a:rPr>
              <a:t>t already, join a research team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§"/>
            </a:pPr>
            <a:r>
              <a:rPr lang="en-US" sz="2800" dirty="0">
                <a:latin typeface="Calibri" charset="0"/>
              </a:rPr>
              <a:t>Volunteer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§"/>
            </a:pPr>
            <a:r>
              <a:rPr lang="en-US" sz="2800" dirty="0" smtClean="0">
                <a:latin typeface="Calibri" charset="0"/>
              </a:rPr>
              <a:t>Study for </a:t>
            </a:r>
            <a:r>
              <a:rPr lang="en-US" sz="2800" dirty="0">
                <a:latin typeface="Calibri" charset="0"/>
              </a:rPr>
              <a:t>the GRE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§"/>
            </a:pPr>
            <a:r>
              <a:rPr lang="en-US" sz="2800" dirty="0">
                <a:latin typeface="Calibri" charset="0"/>
              </a:rPr>
              <a:t>Make a list of </a:t>
            </a:r>
            <a:r>
              <a:rPr lang="en-US" sz="2800" dirty="0" smtClean="0">
                <a:latin typeface="Calibri" charset="0"/>
              </a:rPr>
              <a:t>programs you </a:t>
            </a:r>
            <a:r>
              <a:rPr lang="en-US" sz="2800" dirty="0">
                <a:latin typeface="Calibri" charset="0"/>
              </a:rPr>
              <a:t>want to apply to </a:t>
            </a:r>
            <a:endParaRPr lang="en-US" sz="2800" dirty="0" smtClean="0">
              <a:latin typeface="Calibri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§"/>
            </a:pPr>
            <a:r>
              <a:rPr lang="en-US" sz="2800" dirty="0" smtClean="0">
                <a:latin typeface="Calibri" charset="0"/>
              </a:rPr>
              <a:t>see </a:t>
            </a:r>
            <a:r>
              <a:rPr lang="en-US" sz="2800" i="1" dirty="0">
                <a:latin typeface="Calibri" charset="0"/>
              </a:rPr>
              <a:t>APA</a:t>
            </a:r>
            <a:r>
              <a:rPr lang="ja-JP" altLang="en-US" sz="2800" i="1" dirty="0">
                <a:latin typeface="Calibri" charset="0"/>
              </a:rPr>
              <a:t>’</a:t>
            </a:r>
            <a:r>
              <a:rPr lang="en-US" sz="2800" i="1" dirty="0">
                <a:latin typeface="Calibri" charset="0"/>
              </a:rPr>
              <a:t>s Graduate Study in </a:t>
            </a:r>
            <a:r>
              <a:rPr lang="en-US" sz="2800" i="1" dirty="0" smtClean="0">
                <a:latin typeface="Calibri" charset="0"/>
              </a:rPr>
              <a:t>Psychology 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§"/>
            </a:pPr>
            <a:r>
              <a:rPr lang="en-US" sz="2800" i="1" dirty="0" smtClean="0">
                <a:latin typeface="Calibri" charset="0"/>
              </a:rPr>
              <a:t>Insider</a:t>
            </a:r>
            <a:r>
              <a:rPr lang="ja-JP" altLang="en-US" sz="2800" i="1" dirty="0" smtClean="0">
                <a:latin typeface="Calibri" charset="0"/>
              </a:rPr>
              <a:t>’</a:t>
            </a:r>
            <a:r>
              <a:rPr lang="en-US" sz="2800" i="1" dirty="0" smtClean="0">
                <a:latin typeface="Calibri" charset="0"/>
              </a:rPr>
              <a:t>s </a:t>
            </a:r>
            <a:r>
              <a:rPr lang="en-US" sz="2800" i="1" dirty="0">
                <a:latin typeface="Calibri" charset="0"/>
              </a:rPr>
              <a:t>Guide to Graduate Programs in Clinical or Counseling Psychology </a:t>
            </a:r>
            <a:r>
              <a:rPr lang="en-US" sz="2800" dirty="0">
                <a:latin typeface="Calibri" charset="0"/>
              </a:rPr>
              <a:t>or </a:t>
            </a:r>
            <a:r>
              <a:rPr lang="en-US" sz="2800" dirty="0" smtClean="0">
                <a:latin typeface="Calibri" charset="0"/>
              </a:rPr>
              <a:t>equivalent</a:t>
            </a:r>
            <a:endParaRPr lang="en-US" sz="2800" i="1" dirty="0">
              <a:latin typeface="Calibri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§"/>
            </a:pPr>
            <a:r>
              <a:rPr lang="en-US" sz="2800" dirty="0" smtClean="0">
                <a:latin typeface="Calibri" charset="0"/>
              </a:rPr>
              <a:t>Form relationships with faculty</a:t>
            </a:r>
            <a:endParaRPr lang="en-US" sz="2800" dirty="0">
              <a:latin typeface="Calibri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§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743188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Summer Before Senior Year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568932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§"/>
              <a:defRPr/>
            </a:pPr>
            <a:r>
              <a:rPr lang="en-US" sz="2800" u="sng" dirty="0"/>
              <a:t>Take the </a:t>
            </a:r>
            <a:r>
              <a:rPr lang="en-US" sz="2800" u="sng" dirty="0" smtClean="0"/>
              <a:t>GRE</a:t>
            </a:r>
            <a:r>
              <a:rPr lang="en-US" sz="2800" dirty="0" smtClean="0"/>
              <a:t>  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§"/>
              <a:defRPr/>
            </a:pPr>
            <a:r>
              <a:rPr lang="en-US" sz="2800" dirty="0" smtClean="0"/>
              <a:t>Can take it again with enough </a:t>
            </a:r>
            <a:r>
              <a:rPr lang="en-US" sz="2800" dirty="0"/>
              <a:t>time </a:t>
            </a:r>
            <a:r>
              <a:rPr lang="en-US" sz="2800" dirty="0" smtClean="0"/>
              <a:t>to send scores by deadlines</a:t>
            </a:r>
            <a:endParaRPr lang="en-US" sz="2800" dirty="0"/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§"/>
              <a:defRPr/>
            </a:pPr>
            <a:r>
              <a:rPr lang="en-US" sz="2800" dirty="0" smtClean="0"/>
              <a:t>Ask professors for letters of recommendation 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§"/>
              <a:defRPr/>
            </a:pPr>
            <a:r>
              <a:rPr lang="en-US" sz="2800" dirty="0" smtClean="0"/>
              <a:t>Make </a:t>
            </a:r>
            <a:r>
              <a:rPr lang="en-US" sz="2800" dirty="0"/>
              <a:t>sure to </a:t>
            </a:r>
            <a:r>
              <a:rPr lang="en-US" sz="2800" u="sng" dirty="0"/>
              <a:t>do this as early as </a:t>
            </a:r>
            <a:r>
              <a:rPr lang="en-US" sz="2800" u="sng" dirty="0" smtClean="0"/>
              <a:t>possible</a:t>
            </a:r>
            <a:endParaRPr lang="en-US" sz="2800" dirty="0" smtClean="0"/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§"/>
              <a:defRPr/>
            </a:pPr>
            <a:r>
              <a:rPr lang="en-US" sz="2800" dirty="0" smtClean="0"/>
              <a:t>Make final decisions (degree, programs, potential advisors) 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§"/>
              <a:defRPr/>
            </a:pPr>
            <a:r>
              <a:rPr lang="en-US" sz="2800" dirty="0" smtClean="0"/>
              <a:t>Continue </a:t>
            </a:r>
            <a:r>
              <a:rPr lang="en-US" sz="2800" dirty="0"/>
              <a:t>doing </a:t>
            </a:r>
            <a:r>
              <a:rPr lang="en-US" sz="2800" dirty="0" smtClean="0"/>
              <a:t>research</a:t>
            </a:r>
            <a:endParaRPr lang="en-US" sz="2800" dirty="0"/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§"/>
              <a:defRPr/>
            </a:pPr>
            <a:r>
              <a:rPr lang="en-US" sz="2800" dirty="0"/>
              <a:t>Increase </a:t>
            </a:r>
            <a:r>
              <a:rPr lang="en-US" sz="2800" dirty="0" smtClean="0"/>
              <a:t>GPA, especially PSYC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§"/>
              <a:defRPr/>
            </a:pPr>
            <a:r>
              <a:rPr lang="en-US" sz="2800" dirty="0" smtClean="0"/>
              <a:t>Write personal statement</a:t>
            </a:r>
            <a:endParaRPr lang="en-US" sz="2800" dirty="0"/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§"/>
              <a:defRPr/>
            </a:pPr>
            <a:r>
              <a:rPr lang="en-US" sz="2800" dirty="0" smtClean="0"/>
              <a:t>Save money </a:t>
            </a:r>
            <a:r>
              <a:rPr lang="en-US" sz="2800" dirty="0"/>
              <a:t>for travel </a:t>
            </a:r>
            <a:r>
              <a:rPr lang="en-US" sz="2800" dirty="0" smtClean="0"/>
              <a:t>and interviews</a:t>
            </a:r>
            <a:endParaRPr lang="en-US" sz="2800" dirty="0"/>
          </a:p>
          <a:p>
            <a:pPr>
              <a:lnSpc>
                <a:spcPct val="110000"/>
              </a:lnSpc>
              <a:spcBef>
                <a:spcPts val="0"/>
              </a:spcBef>
              <a:buFont typeface="Wingdings" charset="2"/>
              <a:buChar char="§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118510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Senior Year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50498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§"/>
            </a:pPr>
            <a:r>
              <a:rPr lang="en-US" sz="2800" dirty="0" smtClean="0">
                <a:latin typeface="Calibri"/>
                <a:cs typeface="Calibri"/>
              </a:rPr>
              <a:t>Most Ph.D</a:t>
            </a:r>
            <a:r>
              <a:rPr lang="en-US" sz="2800" dirty="0">
                <a:latin typeface="Calibri"/>
                <a:cs typeface="Calibri"/>
              </a:rPr>
              <a:t>. applications due December-</a:t>
            </a:r>
            <a:r>
              <a:rPr lang="en-US" sz="2800" dirty="0" smtClean="0">
                <a:latin typeface="Calibri"/>
                <a:cs typeface="Calibri"/>
              </a:rPr>
              <a:t>January, with masters applications due right after</a:t>
            </a:r>
            <a:endParaRPr lang="en-US" sz="2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§"/>
            </a:pPr>
            <a:r>
              <a:rPr lang="en-US" sz="2800" dirty="0">
                <a:latin typeface="Calibri"/>
                <a:cs typeface="Calibri"/>
              </a:rPr>
              <a:t>Make sure it’s turned in on time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§"/>
            </a:pPr>
            <a:r>
              <a:rPr lang="en-US" sz="2800" dirty="0">
                <a:latin typeface="Calibri"/>
                <a:cs typeface="Calibri"/>
              </a:rPr>
              <a:t>Verify receipt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§"/>
            </a:pPr>
            <a:r>
              <a:rPr lang="en-US" sz="2800" dirty="0">
                <a:latin typeface="Calibri"/>
                <a:cs typeface="Calibri"/>
              </a:rPr>
              <a:t>Keep doing </a:t>
            </a:r>
            <a:r>
              <a:rPr lang="en-US" sz="2800" dirty="0" smtClean="0">
                <a:latin typeface="Calibri"/>
                <a:cs typeface="Calibri"/>
              </a:rPr>
              <a:t>research</a:t>
            </a:r>
            <a:endParaRPr lang="en-US" sz="2800" dirty="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§"/>
            </a:pPr>
            <a:r>
              <a:rPr lang="en-US" sz="2800" dirty="0" smtClean="0">
                <a:latin typeface="Calibri"/>
                <a:cs typeface="Calibri"/>
              </a:rPr>
              <a:t>You </a:t>
            </a:r>
            <a:r>
              <a:rPr lang="en-US" sz="2800" dirty="0">
                <a:latin typeface="Calibri"/>
                <a:cs typeface="Calibri"/>
              </a:rPr>
              <a:t>don’t want to have to explain why you suddenly stopped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§"/>
            </a:pPr>
            <a:r>
              <a:rPr lang="en-US" sz="2800" dirty="0">
                <a:latin typeface="Calibri"/>
                <a:cs typeface="Calibri"/>
              </a:rPr>
              <a:t>Keep doing well in your classes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§"/>
            </a:pPr>
            <a:r>
              <a:rPr lang="en-US" sz="2800" dirty="0">
                <a:latin typeface="Calibri"/>
                <a:cs typeface="Calibri"/>
              </a:rPr>
              <a:t>Go to interviews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§"/>
            </a:pPr>
            <a:r>
              <a:rPr lang="en-US" sz="2800" dirty="0">
                <a:latin typeface="Calibri"/>
                <a:cs typeface="Calibri"/>
              </a:rPr>
              <a:t>Usually notified of acceptance or rejection by April </a:t>
            </a:r>
            <a:r>
              <a:rPr lang="en-US" sz="2800" dirty="0" smtClean="0">
                <a:latin typeface="Calibri"/>
                <a:cs typeface="Calibri"/>
              </a:rPr>
              <a:t>15</a:t>
            </a:r>
            <a:endParaRPr lang="en-US" sz="2800" dirty="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§"/>
            </a:pPr>
            <a:r>
              <a:rPr lang="en-US" sz="2800" dirty="0" smtClean="0">
                <a:latin typeface="Calibri"/>
                <a:cs typeface="Calibri"/>
              </a:rPr>
              <a:t>must </a:t>
            </a:r>
            <a:r>
              <a:rPr lang="en-US" sz="2800" dirty="0">
                <a:latin typeface="Calibri"/>
                <a:cs typeface="Calibri"/>
              </a:rPr>
              <a:t>accept or reject offer in writing by April 15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§"/>
            </a:pPr>
            <a:endParaRPr lang="en-US" sz="2800" dirty="0">
              <a:latin typeface="Calibri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§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425038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Resources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413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1978" y="1692738"/>
            <a:ext cx="10058400" cy="4794249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§"/>
            </a:pPr>
            <a:r>
              <a:rPr lang="en-US" sz="2500" b="1" dirty="0" smtClean="0"/>
              <a:t>Career Counseling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§"/>
            </a:pPr>
            <a:r>
              <a:rPr lang="en-US" sz="2500" dirty="0" smtClean="0"/>
              <a:t>Counseling and Testing Services (CTS)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§"/>
            </a:pPr>
            <a:r>
              <a:rPr lang="en-US" sz="2500" dirty="0">
                <a:hlinkClick r:id="rId2"/>
              </a:rPr>
              <a:t>http://studentaffairs.unt.edu/counseling-testing-</a:t>
            </a:r>
            <a:r>
              <a:rPr lang="en-US" sz="2500" dirty="0" smtClean="0">
                <a:hlinkClick r:id="rId2"/>
              </a:rPr>
              <a:t>services</a:t>
            </a:r>
            <a:r>
              <a:rPr lang="en-US" sz="2500" dirty="0" smtClean="0"/>
              <a:t>; 940-565-2741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§"/>
            </a:pPr>
            <a:r>
              <a:rPr lang="en-US" sz="2500" b="1" dirty="0" smtClean="0"/>
              <a:t>Career Center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§"/>
            </a:pPr>
            <a:r>
              <a:rPr lang="en-US" sz="2500" dirty="0">
                <a:hlinkClick r:id="rId3"/>
              </a:rPr>
              <a:t>http://studentaffairs.unt.edu/career-</a:t>
            </a:r>
            <a:r>
              <a:rPr lang="en-US" sz="2500" dirty="0" smtClean="0">
                <a:hlinkClick r:id="rId3"/>
              </a:rPr>
              <a:t>center</a:t>
            </a:r>
            <a:r>
              <a:rPr lang="en-US" sz="2500" dirty="0" smtClean="0"/>
              <a:t>; 940-565-2105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§"/>
            </a:pPr>
            <a:r>
              <a:rPr lang="en-US" sz="2500" dirty="0" smtClean="0"/>
              <a:t>CV; Mock Interviews; Free Business Cards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§"/>
            </a:pPr>
            <a:r>
              <a:rPr lang="en-US" sz="2500" b="1" dirty="0" smtClean="0"/>
              <a:t>The Learning Center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§"/>
            </a:pPr>
            <a:r>
              <a:rPr lang="en-US" sz="2500" dirty="0" smtClean="0"/>
              <a:t>GRE Preparation Workshops; Online GRE Resources; GRE Study Materials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§"/>
            </a:pPr>
            <a:r>
              <a:rPr lang="en-US" sz="2500" dirty="0">
                <a:hlinkClick r:id="rId4"/>
              </a:rPr>
              <a:t>http://learningcenter.unt.edu/</a:t>
            </a:r>
            <a:r>
              <a:rPr lang="en-US" sz="2500" dirty="0" smtClean="0">
                <a:hlinkClick r:id="rId4"/>
              </a:rPr>
              <a:t>EntranceAndCertificationExamPrep</a:t>
            </a:r>
            <a:r>
              <a:rPr lang="en-US" sz="2500" dirty="0" smtClean="0"/>
              <a:t>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§"/>
            </a:pPr>
            <a:r>
              <a:rPr lang="en-US" sz="2500" b="1" dirty="0" smtClean="0"/>
              <a:t>Psychology Undergraduate Advising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§"/>
            </a:pPr>
            <a:r>
              <a:rPr lang="en-US" sz="2500" dirty="0"/>
              <a:t>TH 330; </a:t>
            </a:r>
            <a:r>
              <a:rPr lang="en-US" sz="2500" dirty="0">
                <a:hlinkClick r:id="rId5"/>
              </a:rPr>
              <a:t>https://psychology.unt.edu/undergraduate-program/</a:t>
            </a:r>
            <a:r>
              <a:rPr lang="en-US" sz="2500" dirty="0" smtClean="0">
                <a:hlinkClick r:id="rId5"/>
              </a:rPr>
              <a:t>advising</a:t>
            </a:r>
            <a:r>
              <a:rPr lang="en-US" sz="2500" dirty="0" smtClean="0"/>
              <a:t> </a:t>
            </a:r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2040697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Degree versus License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800" dirty="0" smtClean="0"/>
              <a:t>University: Degree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 smtClean="0"/>
              <a:t>State: License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 smtClean="0"/>
              <a:t>License only required for practice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800" dirty="0" smtClean="0"/>
              <a:t>Ph.D. or </a:t>
            </a:r>
            <a:r>
              <a:rPr lang="en-US" sz="2800" dirty="0" err="1" smtClean="0"/>
              <a:t>Psy.D</a:t>
            </a:r>
            <a:r>
              <a:rPr lang="en-US" sz="2800" dirty="0" smtClean="0"/>
              <a:t>. </a:t>
            </a:r>
            <a:r>
              <a:rPr lang="en-US" sz="2800" dirty="0" smtClean="0">
                <a:sym typeface="Wingdings" panose="05000000000000000000" pitchFamily="2" charset="2"/>
              </a:rPr>
              <a:t> Licensed Psychologist (LP)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800" dirty="0" smtClean="0">
                <a:sym typeface="Wingdings" panose="05000000000000000000" pitchFamily="2" charset="2"/>
              </a:rPr>
              <a:t>Masters  Licensed Professional Counselor (LPC)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2800" dirty="0" smtClean="0">
                <a:sym typeface="Wingdings" panose="05000000000000000000" pitchFamily="2" charset="2"/>
              </a:rPr>
              <a:t>LMFT, LMSW, LCDC, </a:t>
            </a:r>
            <a:r>
              <a:rPr lang="en-US" sz="2800" dirty="0" err="1" smtClean="0">
                <a:sym typeface="Wingdings" panose="05000000000000000000" pitchFamily="2" charset="2"/>
              </a:rPr>
              <a:t>etc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379040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61889"/>
            <a:ext cx="10058400" cy="1450757"/>
          </a:xfrm>
        </p:spPr>
        <p:txBody>
          <a:bodyPr/>
          <a:lstStyle/>
          <a:p>
            <a:r>
              <a:rPr lang="en-US" dirty="0"/>
              <a:t>Which Type of Graduate Degree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Masters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800" dirty="0" smtClean="0"/>
              <a:t>M.S.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 smtClean="0"/>
              <a:t>M.A.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 smtClean="0"/>
              <a:t>M.ED.</a:t>
            </a:r>
            <a:endParaRPr lang="en-US" sz="28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Doctoral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800" dirty="0" err="1" smtClean="0"/>
              <a:t>Psy.D</a:t>
            </a:r>
            <a:r>
              <a:rPr lang="en-US" sz="2800" dirty="0" smtClean="0"/>
              <a:t>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 smtClean="0"/>
              <a:t>Ph.D.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527069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Masters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44236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800" dirty="0" smtClean="0"/>
              <a:t>2-3 years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 smtClean="0"/>
              <a:t>Practitioner focused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 smtClean="0"/>
              <a:t>Little financial support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 smtClean="0"/>
              <a:t>Admits many students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 smtClean="0"/>
              <a:t>With a masters in psychology or related field (counseling, marriage and family, social work, etc.) you can practice independently as a licensed mental health professional in the state of Texas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800" dirty="0" smtClean="0"/>
              <a:t>Different laws/rules state to state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565507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Psy.D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charset="2"/>
              <a:buChar char="§"/>
            </a:pPr>
            <a:r>
              <a:rPr lang="en-US" sz="2800" dirty="0" smtClean="0"/>
              <a:t>4-5 years </a:t>
            </a:r>
          </a:p>
          <a:p>
            <a:pPr>
              <a:buFont typeface="Wingdings" charset="2"/>
              <a:buChar char="§"/>
            </a:pPr>
            <a:r>
              <a:rPr lang="en-US" sz="2800" dirty="0" smtClean="0"/>
              <a:t>Practitioner focused</a:t>
            </a:r>
          </a:p>
          <a:p>
            <a:pPr>
              <a:buFont typeface="Wingdings" charset="2"/>
              <a:buChar char="§"/>
            </a:pPr>
            <a:r>
              <a:rPr lang="en-US" sz="2800" dirty="0" smtClean="0"/>
              <a:t>Little financial support</a:t>
            </a:r>
          </a:p>
          <a:p>
            <a:pPr>
              <a:buFont typeface="Wingdings" charset="2"/>
              <a:buChar char="§"/>
            </a:pPr>
            <a:r>
              <a:rPr lang="en-US" sz="2800" dirty="0" smtClean="0"/>
              <a:t>Admits many students</a:t>
            </a:r>
          </a:p>
          <a:p>
            <a:pPr>
              <a:buFont typeface="Wingdings" charset="2"/>
              <a:buChar char="§"/>
            </a:pPr>
            <a:r>
              <a:rPr lang="en-US" sz="2800" dirty="0" smtClean="0"/>
              <a:t>Licensed Psychologist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8824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Ph.D.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 typeface="Wingdings" charset="2"/>
              <a:buChar char="§"/>
            </a:pPr>
            <a:r>
              <a:rPr lang="en-US" sz="2800" dirty="0" smtClean="0"/>
              <a:t>5-7 years</a:t>
            </a:r>
          </a:p>
          <a:p>
            <a:pPr>
              <a:buFont typeface="Wingdings" charset="2"/>
              <a:buChar char="§"/>
            </a:pPr>
            <a:r>
              <a:rPr lang="en-US" sz="2800" dirty="0" smtClean="0"/>
              <a:t>Practitioner and research focused </a:t>
            </a:r>
            <a:endParaRPr lang="en-US" sz="2800" dirty="0"/>
          </a:p>
          <a:p>
            <a:pPr lvl="1">
              <a:buFont typeface="Wingdings" charset="2"/>
              <a:buChar char="§"/>
            </a:pPr>
            <a:r>
              <a:rPr lang="en-US" sz="2800" dirty="0" smtClean="0"/>
              <a:t>exception: </a:t>
            </a:r>
          </a:p>
          <a:p>
            <a:pPr lvl="2">
              <a:buFont typeface="Wingdings" charset="2"/>
              <a:buChar char="§"/>
            </a:pPr>
            <a:r>
              <a:rPr lang="en-US" sz="2800" dirty="0" smtClean="0"/>
              <a:t>experimental and some other programs are strictly research focused</a:t>
            </a:r>
          </a:p>
          <a:p>
            <a:pPr>
              <a:buFont typeface="Wingdings" charset="2"/>
              <a:buChar char="§"/>
            </a:pPr>
            <a:r>
              <a:rPr lang="en-US" sz="2800" dirty="0" smtClean="0"/>
              <a:t>Typically good financial support</a:t>
            </a:r>
          </a:p>
          <a:p>
            <a:pPr>
              <a:buFont typeface="Wingdings" charset="2"/>
              <a:buChar char="§"/>
            </a:pPr>
            <a:r>
              <a:rPr lang="en-US" sz="2800" dirty="0" smtClean="0"/>
              <a:t>Admits few students</a:t>
            </a:r>
          </a:p>
          <a:p>
            <a:pPr>
              <a:buFont typeface="Wingdings" charset="2"/>
              <a:buChar char="§"/>
            </a:pPr>
            <a:r>
              <a:rPr lang="en-US" sz="2800" dirty="0" smtClean="0"/>
              <a:t>Licensed Psychologist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175521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Which One Is Right For Me?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800" dirty="0" smtClean="0"/>
              <a:t>If you are interested I working in academia, then you need a Ph.D.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 smtClean="0"/>
              <a:t>If you are interested in working in a hospital setting, forensic psychology, psychological or neuropsychological assessment then you will need a doctoral degree: Ph.D. or </a:t>
            </a:r>
            <a:r>
              <a:rPr lang="en-US" sz="2800" dirty="0" err="1" smtClean="0"/>
              <a:t>Psy.D</a:t>
            </a:r>
            <a:r>
              <a:rPr lang="en-US" sz="2800" dirty="0" smtClean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 smtClean="0"/>
              <a:t>If you are interested in doing psychotherapy, then a masters, a Ph.D. or a </a:t>
            </a:r>
            <a:r>
              <a:rPr lang="en-US" sz="2800" dirty="0" err="1" smtClean="0"/>
              <a:t>Psy.D</a:t>
            </a:r>
            <a:r>
              <a:rPr lang="en-US" sz="2800" dirty="0" smtClean="0"/>
              <a:t>. may be right for you.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223516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1821</TotalTime>
  <Words>1628</Words>
  <Application>Microsoft Office PowerPoint</Application>
  <PresentationFormat>Widescreen</PresentationFormat>
  <Paragraphs>306</Paragraphs>
  <Slides>39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4" baseType="lpstr">
      <vt:lpstr>ＭＳ Ｐゴシック</vt:lpstr>
      <vt:lpstr>Calibri</vt:lpstr>
      <vt:lpstr>Calibri Light</vt:lpstr>
      <vt:lpstr>Wingdings</vt:lpstr>
      <vt:lpstr>Retrospect</vt:lpstr>
      <vt:lpstr>Graduate School For Psychology Majors</vt:lpstr>
      <vt:lpstr>What Do You Want To Do?</vt:lpstr>
      <vt:lpstr>Do I Need A Graduate Degree?</vt:lpstr>
      <vt:lpstr>Degree versus License</vt:lpstr>
      <vt:lpstr>Which Type of Graduate Degree</vt:lpstr>
      <vt:lpstr>Masters</vt:lpstr>
      <vt:lpstr>Psy.D.</vt:lpstr>
      <vt:lpstr>Ph.D.</vt:lpstr>
      <vt:lpstr>Which One Is Right For Me?</vt:lpstr>
      <vt:lpstr>Picking And Applying to PSYC Programs</vt:lpstr>
      <vt:lpstr>What Types of Programs?</vt:lpstr>
      <vt:lpstr>Where Do I Apply?</vt:lpstr>
      <vt:lpstr>How Do I Find Out About Programs</vt:lpstr>
      <vt:lpstr>Information on Accreditation</vt:lpstr>
      <vt:lpstr>Picking a Mentor/Advisor</vt:lpstr>
      <vt:lpstr>Areas to Emphasize</vt:lpstr>
      <vt:lpstr>Research</vt:lpstr>
      <vt:lpstr>Research</vt:lpstr>
      <vt:lpstr>Clinical Experience, Involvement</vt:lpstr>
      <vt:lpstr>More Volunteer Opportunities</vt:lpstr>
      <vt:lpstr>GPA</vt:lpstr>
      <vt:lpstr>Cost</vt:lpstr>
      <vt:lpstr>Graduate School Applications</vt:lpstr>
      <vt:lpstr>Curriculum Vitae</vt:lpstr>
      <vt:lpstr>Personal Statement</vt:lpstr>
      <vt:lpstr>What Personal Statement</vt:lpstr>
      <vt:lpstr>GRE: Graduate Record Examination</vt:lpstr>
      <vt:lpstr>Raise Your GRE Score</vt:lpstr>
      <vt:lpstr>Letters of Recommendation</vt:lpstr>
      <vt:lpstr>Letters of Recommendation (2)</vt:lpstr>
      <vt:lpstr>Worst Case Scenario</vt:lpstr>
      <vt:lpstr>Timeline</vt:lpstr>
      <vt:lpstr>Freshman and Sophomore Year</vt:lpstr>
      <vt:lpstr>Freshman and Sophomore (2)</vt:lpstr>
      <vt:lpstr>Junior Year</vt:lpstr>
      <vt:lpstr>Summer Before Senior Year</vt:lpstr>
      <vt:lpstr>Senior Year</vt:lpstr>
      <vt:lpstr>Resources</vt:lpstr>
      <vt:lpstr>PowerPoint Presentation</vt:lpstr>
    </vt:vector>
  </TitlesOfParts>
  <Company>University of North Texas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Graduate School For Psychology Majors</dc:title>
  <dc:creator>Bonds, Stacy</dc:creator>
  <cp:lastModifiedBy>Raiche, Emily</cp:lastModifiedBy>
  <cp:revision>27</cp:revision>
  <dcterms:created xsi:type="dcterms:W3CDTF">2014-11-07T16:35:22Z</dcterms:created>
  <dcterms:modified xsi:type="dcterms:W3CDTF">2018-01-25T14:56:13Z</dcterms:modified>
</cp:coreProperties>
</file>