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4"/>
  </p:sldMasterIdLst>
  <p:sldIdLst>
    <p:sldId id="256" r:id="rId5"/>
    <p:sldId id="258" r:id="rId6"/>
    <p:sldId id="260" r:id="rId7"/>
    <p:sldId id="262" r:id="rId8"/>
    <p:sldId id="263" r:id="rId9"/>
    <p:sldId id="268" r:id="rId10"/>
    <p:sldId id="275" r:id="rId11"/>
    <p:sldId id="270" r:id="rId12"/>
    <p:sldId id="271" r:id="rId13"/>
    <p:sldId id="272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BC04"/>
    <a:srgbClr val="66FF33"/>
    <a:srgbClr val="C7B141"/>
    <a:srgbClr val="336600"/>
    <a:srgbClr val="339933"/>
    <a:srgbClr val="DFD293"/>
    <a:srgbClr val="00CC66"/>
    <a:srgbClr val="008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576" autoAdjust="0"/>
  </p:normalViewPr>
  <p:slideViewPr>
    <p:cSldViewPr>
      <p:cViewPr varScale="1">
        <p:scale>
          <a:sx n="37" d="100"/>
          <a:sy n="37" d="100"/>
        </p:scale>
        <p:origin x="1210" y="43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1DEF5F-83A0-48E1-8F90-A0646338EE6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684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BAD8C0-1899-4686-88BD-6437E496718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1425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BAD8C0-1899-4686-88BD-6437E496718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4161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BAD8C0-1899-4686-88BD-6437E496718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6062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BAD8C0-1899-4686-88BD-6437E496718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48624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BAD8C0-1899-4686-88BD-6437E496718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94063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928A85-5EBD-43A1-A468-0DD60304B90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23755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495DDB-5377-4347-BBCA-77FE92200B8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4408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041DD3-968D-4539-9E0E-8F66B4F4748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871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9CC8EA-FE21-41D9-A2A2-3395AE2443D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0603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01F407-882E-4B99-900C-3F123EF1158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9957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4203BD-4E08-496E-82A8-8E6F9584CE7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8857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6D06D6-71E6-48A1-B047-26EB4FF1F6F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588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6A642D-FDD5-4676-B506-3508AFFDBEB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5440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7C73DA-8ECE-4154-A603-460493DBDA1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3492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FE9C1D-5D3E-4F81-9693-2257C869025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46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08BAD8C0-1899-4686-88BD-6437E496718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8544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7"/>
          <p:cNvSpPr>
            <a:spLocks noChangeArrowheads="1"/>
          </p:cNvSpPr>
          <p:nvPr/>
        </p:nvSpPr>
        <p:spPr bwMode="auto">
          <a:xfrm>
            <a:off x="457200" y="45720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solidFill>
                  <a:srgbClr val="00B0F0"/>
                </a:solidFill>
                <a:latin typeface="Arial Black" panose="020B0A04020102020204" pitchFamily="34" charset="0"/>
              </a:rPr>
              <a:t>Mid-Term or Promotion Evaluation </a:t>
            </a:r>
            <a:endParaRPr lang="en-US" altLang="en-US" sz="4400" dirty="0">
              <a:solidFill>
                <a:srgbClr val="00B0F0"/>
              </a:solidFill>
              <a:latin typeface="Arial Black" panose="020B0A04020102020204" pitchFamily="34" charset="0"/>
            </a:endParaRPr>
          </a:p>
        </p:txBody>
      </p:sp>
      <p:sp>
        <p:nvSpPr>
          <p:cNvPr id="2051" name="Rectangle 8"/>
          <p:cNvSpPr>
            <a:spLocks noChangeArrowheads="1"/>
          </p:cNvSpPr>
          <p:nvPr/>
        </p:nvSpPr>
        <p:spPr bwMode="auto">
          <a:xfrm>
            <a:off x="1600200" y="1219200"/>
            <a:ext cx="7543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800" b="1" dirty="0" smtClean="0">
                <a:solidFill>
                  <a:srgbClr val="C7B141"/>
                </a:solidFill>
              </a:rPr>
              <a:t>            </a:t>
            </a:r>
            <a:r>
              <a:rPr lang="en-US" altLang="en-US" sz="2800" b="1" dirty="0" smtClean="0">
                <a:solidFill>
                  <a:srgbClr val="00B0F0"/>
                </a:solidFill>
              </a:rPr>
              <a:t>Candidate </a:t>
            </a:r>
            <a:r>
              <a:rPr lang="en-US" altLang="en-US" sz="2800" b="1" dirty="0">
                <a:solidFill>
                  <a:srgbClr val="00B0F0"/>
                </a:solidFill>
              </a:rPr>
              <a:t>Name</a:t>
            </a:r>
          </a:p>
          <a:p>
            <a:pPr eaLnBrk="1" hangingPunct="1">
              <a:buFontTx/>
              <a:buNone/>
            </a:pPr>
            <a:r>
              <a:rPr lang="en-US" altLang="en-US" dirty="0">
                <a:solidFill>
                  <a:srgbClr val="C0BC04"/>
                </a:solidFill>
              </a:rPr>
              <a:t>       </a:t>
            </a:r>
            <a:endParaRPr lang="en-US" altLang="en-US" sz="4000" b="1" dirty="0">
              <a:solidFill>
                <a:srgbClr val="C0BC04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052" name="Picture 17" descr="UNT new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941879"/>
            <a:ext cx="23622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 Box 18"/>
          <p:cNvSpPr txBox="1">
            <a:spLocks noChangeArrowheads="1"/>
          </p:cNvSpPr>
          <p:nvPr/>
        </p:nvSpPr>
        <p:spPr bwMode="auto">
          <a:xfrm>
            <a:off x="228600" y="2514600"/>
            <a:ext cx="6858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/>
              <a:t>Department of [</a:t>
            </a:r>
            <a:r>
              <a:rPr lang="en-US" altLang="en-US" b="1" dirty="0" err="1"/>
              <a:t>Dept</a:t>
            </a:r>
            <a:r>
              <a:rPr lang="en-US" altLang="en-US" b="1" dirty="0"/>
              <a:t> Name]</a:t>
            </a: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5372100" y="95249"/>
            <a:ext cx="347082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smtClean="0">
                <a:solidFill>
                  <a:srgbClr val="00B0F0"/>
                </a:solidFill>
              </a:rPr>
              <a:t>Blue </a:t>
            </a:r>
            <a:r>
              <a:rPr lang="en-US" altLang="en-US" sz="2400" dirty="0">
                <a:solidFill>
                  <a:srgbClr val="00B0F0"/>
                </a:solidFill>
              </a:rPr>
              <a:t>– Candidate data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 smtClean="0"/>
              <a:t>Black </a:t>
            </a:r>
            <a:r>
              <a:rPr lang="en-US" altLang="en-US" sz="2400" dirty="0"/>
              <a:t>– Department info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800" y="3048000"/>
            <a:ext cx="2971800" cy="317023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dirty="0"/>
              <a:t>Slide background should reflect dept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8229600" cy="1143000"/>
          </a:xfrm>
        </p:spPr>
        <p:txBody>
          <a:bodyPr/>
          <a:lstStyle/>
          <a:p>
            <a:pPr marL="457200" indent="-457200" algn="l" eaLnBrk="1" hangingPunct="1"/>
            <a:r>
              <a:rPr lang="en-US" altLang="en-US" sz="4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Collegiality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8229600" cy="4525963"/>
          </a:xfrm>
        </p:spPr>
        <p:txBody>
          <a:bodyPr/>
          <a:lstStyle/>
          <a:p>
            <a:pPr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dirty="0" smtClean="0"/>
              <a:t>Expectation that candidate contributes positively to the intellectual climate of the department and understands what is required to be a member of a community of scholars and acts accordingly</a:t>
            </a: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2057400" y="4876800"/>
            <a:ext cx="5410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rgbClr val="00B0F0"/>
                </a:solidFill>
              </a:rPr>
              <a:t>Departmental evaluation of candidates contribution and understanding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8229600" cy="11430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Overall Assessment of Progress Towards Tenure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8229600" cy="4525963"/>
          </a:xfrm>
        </p:spPr>
        <p:txBody>
          <a:bodyPr/>
          <a:lstStyle/>
          <a:p>
            <a:pPr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dirty="0" smtClean="0"/>
              <a:t>Summarize yearly evaluations</a:t>
            </a:r>
          </a:p>
          <a:p>
            <a:pPr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dirty="0" smtClean="0"/>
              <a:t>Give P&amp;T/PAC Committee’s assessment of progress towards tenure</a:t>
            </a:r>
          </a:p>
          <a:p>
            <a:pPr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dirty="0" smtClean="0"/>
              <a:t>Give departmental vote and </a:t>
            </a:r>
            <a:r>
              <a:rPr lang="en-US" altLang="en-US" dirty="0"/>
              <a:t>Chair’s assessment of progress towards </a:t>
            </a:r>
            <a:r>
              <a:rPr lang="en-US" altLang="en-US" dirty="0" smtClean="0"/>
              <a:t>tenure </a:t>
            </a:r>
          </a:p>
          <a:p>
            <a:pPr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dirty="0" smtClean="0"/>
              <a:t>Review any concerns and measures taken to address them</a:t>
            </a:r>
          </a:p>
          <a:p>
            <a:pPr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dirty="0" smtClean="0"/>
              <a:t>Two slides maximum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altLang="en-US" dirty="0" smtClean="0">
                <a:solidFill>
                  <a:srgbClr val="00B0F0"/>
                </a:solidFill>
                <a:latin typeface="Arial Black" panose="020B0A04020102020204" pitchFamily="34" charset="0"/>
              </a:rPr>
              <a:t>Curriculum Vitae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47800"/>
            <a:ext cx="7086600" cy="452596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400" dirty="0" smtClean="0">
                <a:solidFill>
                  <a:srgbClr val="00B0F0"/>
                </a:solidFill>
              </a:rPr>
              <a:t>B.A. -- Area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 smtClean="0">
                <a:solidFill>
                  <a:srgbClr val="00B0F0"/>
                </a:solidFill>
              </a:rPr>
              <a:t>		Institution, date of degree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>
                <a:solidFill>
                  <a:srgbClr val="00B0F0"/>
                </a:solidFill>
              </a:rPr>
              <a:t>M.S. -- Area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 smtClean="0">
                <a:solidFill>
                  <a:srgbClr val="00B0F0"/>
                </a:solidFill>
              </a:rPr>
              <a:t>		Institution, date of degree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smtClean="0">
                <a:solidFill>
                  <a:srgbClr val="00B0F0"/>
                </a:solidFill>
              </a:rPr>
              <a:t>Ph.D. – Area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 smtClean="0">
                <a:solidFill>
                  <a:srgbClr val="00B0F0"/>
                </a:solidFill>
              </a:rPr>
              <a:t>		Institution, date of degree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dirty="0" smtClean="0">
                <a:solidFill>
                  <a:srgbClr val="00B0F0"/>
                </a:solidFill>
              </a:rPr>
              <a:t>-------------------------------------------------------------------</a:t>
            </a:r>
          </a:p>
          <a:p>
            <a:pPr eaLnBrk="1" hangingPunct="1">
              <a:lnSpc>
                <a:spcPct val="90000"/>
              </a:lnSpc>
              <a:spcBef>
                <a:spcPct val="5000"/>
              </a:spcBef>
            </a:pPr>
            <a:r>
              <a:rPr lang="en-US" altLang="en-US" sz="2400" dirty="0" smtClean="0">
                <a:solidFill>
                  <a:srgbClr val="00B0F0"/>
                </a:solidFill>
              </a:rPr>
              <a:t>Current academic position, dates</a:t>
            </a:r>
          </a:p>
          <a:p>
            <a:pPr lvl="1" eaLnBrk="1" hangingPunct="1">
              <a:lnSpc>
                <a:spcPct val="90000"/>
              </a:lnSpc>
              <a:spcBef>
                <a:spcPct val="5000"/>
              </a:spcBef>
            </a:pPr>
            <a:r>
              <a:rPr lang="en-US" altLang="en-US" sz="2000" dirty="0" smtClean="0">
                <a:solidFill>
                  <a:srgbClr val="00B0F0"/>
                </a:solidFill>
              </a:rPr>
              <a:t>Give start date of UNT probationary period</a:t>
            </a:r>
          </a:p>
          <a:p>
            <a:pPr eaLnBrk="1" hangingPunct="1">
              <a:lnSpc>
                <a:spcPct val="90000"/>
              </a:lnSpc>
              <a:spcBef>
                <a:spcPct val="5000"/>
              </a:spcBef>
            </a:pPr>
            <a:r>
              <a:rPr lang="en-US" altLang="en-US" sz="2400" dirty="0" smtClean="0">
                <a:solidFill>
                  <a:srgbClr val="00B0F0"/>
                </a:solidFill>
              </a:rPr>
              <a:t>Previous positions (could continue for one more slide if needed)</a:t>
            </a:r>
          </a:p>
          <a:p>
            <a:pPr lvl="1" eaLnBrk="1" hangingPunct="1">
              <a:lnSpc>
                <a:spcPct val="90000"/>
              </a:lnSpc>
              <a:spcBef>
                <a:spcPct val="5000"/>
              </a:spcBef>
            </a:pPr>
            <a:r>
              <a:rPr lang="en-US" altLang="en-US" sz="2000" dirty="0" smtClean="0">
                <a:solidFill>
                  <a:srgbClr val="00B0F0"/>
                </a:solidFill>
              </a:rPr>
              <a:t>Institution, dates</a:t>
            </a:r>
          </a:p>
          <a:p>
            <a:pPr eaLnBrk="1" hangingPunct="1">
              <a:lnSpc>
                <a:spcPct val="90000"/>
              </a:lnSpc>
              <a:spcBef>
                <a:spcPct val="5000"/>
              </a:spcBef>
              <a:buFontTx/>
              <a:buNone/>
            </a:pPr>
            <a:endParaRPr lang="en-US" altLang="en-US" sz="2400" dirty="0" smtClean="0">
              <a:solidFill>
                <a:srgbClr val="C7B141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ct val="5000"/>
              </a:spcBef>
              <a:buFontTx/>
              <a:buNone/>
            </a:pPr>
            <a:endParaRPr lang="en-US" altLang="en-US" sz="2400" dirty="0" smtClean="0">
              <a:solidFill>
                <a:srgbClr val="C7B14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8458200" cy="990600"/>
          </a:xfrm>
        </p:spPr>
        <p:txBody>
          <a:bodyPr>
            <a:normAutofit fontScale="90000"/>
          </a:bodyPr>
          <a:lstStyle/>
          <a:p>
            <a:pPr marL="468313" indent="-468313" algn="l" eaLnBrk="1" hangingPunct="1"/>
            <a:r>
              <a:rPr lang="en-US" altLang="en-US" sz="4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Overview of Department of [</a:t>
            </a:r>
            <a:r>
              <a:rPr lang="en-US" altLang="en-US" sz="4000" dirty="0" err="1" smtClean="0">
                <a:solidFill>
                  <a:schemeClr val="tx1"/>
                </a:solidFill>
                <a:latin typeface="Arial Black" panose="020B0A04020102020204" pitchFamily="34" charset="0"/>
              </a:rPr>
              <a:t>dept</a:t>
            </a:r>
            <a:r>
              <a:rPr lang="en-US" altLang="en-US" sz="4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name] Tenure Expectations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286000"/>
            <a:ext cx="8077200" cy="3810000"/>
          </a:xfrm>
        </p:spPr>
        <p:txBody>
          <a:bodyPr/>
          <a:lstStyle/>
          <a:p>
            <a:pPr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dirty="0" smtClean="0"/>
              <a:t>State any general expectations</a:t>
            </a:r>
          </a:p>
          <a:p>
            <a:pPr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dirty="0" smtClean="0"/>
              <a:t>Departmental statement on multi-authorship in the discipline</a:t>
            </a:r>
          </a:p>
          <a:p>
            <a:pPr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dirty="0" smtClean="0"/>
              <a:t>Specific research, teaching and service Criteria should be stated in the slides to follow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8229600" cy="1143000"/>
          </a:xfrm>
        </p:spPr>
        <p:txBody>
          <a:bodyPr>
            <a:normAutofit fontScale="90000"/>
          </a:bodyPr>
          <a:lstStyle/>
          <a:p>
            <a:pPr marL="468313" indent="-468313" algn="l" eaLnBrk="1" hangingPunct="1"/>
            <a:r>
              <a:rPr lang="en-US" altLang="en-US" sz="4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Departmental Research Criteria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76400"/>
            <a:ext cx="7620000" cy="4419600"/>
          </a:xfrm>
        </p:spPr>
        <p:txBody>
          <a:bodyPr/>
          <a:lstStyle/>
          <a:p>
            <a:pPr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sz="2800" dirty="0" smtClean="0"/>
              <a:t>Provide departmental research expectations for tenure including ranking of achievements (books, journal articles, grants, chapters, presentations)</a:t>
            </a:r>
          </a:p>
          <a:p>
            <a:pPr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sz="2800" dirty="0" smtClean="0"/>
              <a:t>For example, give publication expectations </a:t>
            </a:r>
          </a:p>
          <a:p>
            <a:pPr lvl="1"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dirty="0" smtClean="0"/>
              <a:t>Explicit numbers if applicable</a:t>
            </a:r>
          </a:p>
          <a:p>
            <a:pPr lvl="1"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dirty="0" smtClean="0"/>
              <a:t>Journal expectations if applicable</a:t>
            </a:r>
          </a:p>
          <a:p>
            <a:pPr lvl="1"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dirty="0" smtClean="0"/>
              <a:t>Single-author/multi-author expectations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8229600" cy="11430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altLang="en-US" sz="4000" dirty="0" smtClean="0">
                <a:solidFill>
                  <a:srgbClr val="00B0F0"/>
                </a:solidFill>
                <a:latin typeface="Arial Black" panose="020B0A04020102020204" pitchFamily="34" charset="0"/>
              </a:rPr>
              <a:t>Candidate’s Progress in Meeting Research Expectations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905000"/>
            <a:ext cx="8229600" cy="4525963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sz="2800" dirty="0" smtClean="0">
                <a:solidFill>
                  <a:srgbClr val="00B0F0"/>
                </a:solidFill>
              </a:rPr>
              <a:t>State progress towards meeting research expectations</a:t>
            </a:r>
          </a:p>
          <a:p>
            <a:pPr marL="609600" indent="-609600"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sz="2800" dirty="0" smtClean="0">
                <a:solidFill>
                  <a:srgbClr val="00B0F0"/>
                </a:solidFill>
              </a:rPr>
              <a:t>Evaluate impact factors of current products and contribution in multi-author situations</a:t>
            </a:r>
          </a:p>
          <a:p>
            <a:pPr marL="609600" indent="-609600"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sz="2800" dirty="0" smtClean="0">
                <a:solidFill>
                  <a:srgbClr val="00B0F0"/>
                </a:solidFill>
              </a:rPr>
              <a:t>State work in progress</a:t>
            </a:r>
          </a:p>
          <a:p>
            <a:pPr marL="609600" indent="-609600"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sz="2800" dirty="0" smtClean="0">
                <a:solidFill>
                  <a:srgbClr val="00B0F0"/>
                </a:solidFill>
              </a:rPr>
              <a:t>Comment on rate of progress</a:t>
            </a:r>
          </a:p>
          <a:p>
            <a:pPr marL="609600" indent="-609600"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sz="2800" dirty="0" smtClean="0">
                <a:solidFill>
                  <a:srgbClr val="00B0F0"/>
                </a:solidFill>
              </a:rPr>
              <a:t>If there are concerns, clearly address these</a:t>
            </a:r>
          </a:p>
          <a:p>
            <a:pPr marL="609600" indent="-609600"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sz="2800" dirty="0" smtClean="0">
                <a:solidFill>
                  <a:srgbClr val="00B0F0"/>
                </a:solidFill>
              </a:rPr>
              <a:t>Should be kept to 2-3 slides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8229600" cy="1143000"/>
          </a:xfrm>
        </p:spPr>
        <p:txBody>
          <a:bodyPr>
            <a:normAutofit fontScale="90000"/>
          </a:bodyPr>
          <a:lstStyle/>
          <a:p>
            <a:pPr marL="457200" indent="-457200" algn="l" eaLnBrk="1" hangingPunct="1"/>
            <a:r>
              <a:rPr lang="en-US" altLang="en-US" sz="4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Departmental Teaching Criteria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52600"/>
            <a:ext cx="8229600" cy="4525963"/>
          </a:xfrm>
        </p:spPr>
        <p:txBody>
          <a:bodyPr/>
          <a:lstStyle/>
          <a:p>
            <a:pPr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dirty="0" smtClean="0"/>
              <a:t>State department’s teaching expectations for tenure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altLang="en-US" dirty="0" smtClean="0">
                <a:solidFill>
                  <a:srgbClr val="00B0F0"/>
                </a:solidFill>
                <a:latin typeface="Arial Black" panose="020B0A04020102020204" pitchFamily="34" charset="0"/>
              </a:rPr>
              <a:t>Courses Taught at UNT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7848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25000"/>
              </a:spcBef>
              <a:spcAft>
                <a:spcPct val="25000"/>
              </a:spcAft>
            </a:pPr>
            <a:r>
              <a:rPr lang="en-US" altLang="en-US" sz="2800" dirty="0" smtClean="0">
                <a:solidFill>
                  <a:srgbClr val="00B0F0"/>
                </a:solidFill>
              </a:rPr>
              <a:t>State courses taught</a:t>
            </a:r>
          </a:p>
          <a:p>
            <a:pPr eaLnBrk="1" hangingPunct="1">
              <a:lnSpc>
                <a:spcPct val="80000"/>
              </a:lnSpc>
              <a:spcBef>
                <a:spcPct val="25000"/>
              </a:spcBef>
              <a:spcAft>
                <a:spcPct val="25000"/>
              </a:spcAft>
            </a:pPr>
            <a:r>
              <a:rPr lang="en-US" altLang="en-US" sz="2800" dirty="0" smtClean="0">
                <a:solidFill>
                  <a:srgbClr val="00B0F0"/>
                </a:solidFill>
              </a:rPr>
              <a:t>Give evaluation statistics</a:t>
            </a:r>
          </a:p>
          <a:p>
            <a:pPr eaLnBrk="1" hangingPunct="1">
              <a:lnSpc>
                <a:spcPct val="80000"/>
              </a:lnSpc>
              <a:spcBef>
                <a:spcPct val="25000"/>
              </a:spcBef>
              <a:spcAft>
                <a:spcPct val="25000"/>
              </a:spcAft>
            </a:pPr>
            <a:r>
              <a:rPr lang="en-US" altLang="en-US" sz="2800" dirty="0" smtClean="0">
                <a:solidFill>
                  <a:srgbClr val="00B0F0"/>
                </a:solidFill>
              </a:rPr>
              <a:t>Comment on candidate’s overall teaching and student mentoring performance</a:t>
            </a:r>
          </a:p>
          <a:p>
            <a:pPr eaLnBrk="1" hangingPunct="1">
              <a:lnSpc>
                <a:spcPct val="80000"/>
              </a:lnSpc>
              <a:spcBef>
                <a:spcPct val="25000"/>
              </a:spcBef>
              <a:spcAft>
                <a:spcPct val="25000"/>
              </a:spcAft>
            </a:pPr>
            <a:r>
              <a:rPr lang="en-US" altLang="en-US" sz="2800" dirty="0" smtClean="0">
                <a:solidFill>
                  <a:srgbClr val="00B0F0"/>
                </a:solidFill>
              </a:rPr>
              <a:t>Clearly address any concerns and what is being done to address those concerns</a:t>
            </a:r>
          </a:p>
          <a:p>
            <a:pPr eaLnBrk="1" hangingPunct="1">
              <a:lnSpc>
                <a:spcPct val="80000"/>
              </a:lnSpc>
              <a:spcBef>
                <a:spcPct val="25000"/>
              </a:spcBef>
              <a:spcAft>
                <a:spcPct val="25000"/>
              </a:spcAft>
            </a:pPr>
            <a:r>
              <a:rPr lang="en-US" altLang="en-US" sz="2800" dirty="0" smtClean="0">
                <a:solidFill>
                  <a:srgbClr val="00B0F0"/>
                </a:solidFill>
              </a:rPr>
              <a:t>2 slides maximum</a:t>
            </a:r>
          </a:p>
          <a:p>
            <a:pPr eaLnBrk="1" hangingPunct="1">
              <a:lnSpc>
                <a:spcPct val="80000"/>
              </a:lnSpc>
              <a:spcBef>
                <a:spcPct val="25000"/>
              </a:spcBef>
              <a:spcAft>
                <a:spcPct val="25000"/>
              </a:spcAft>
            </a:pPr>
            <a:endParaRPr lang="en-US" altLang="en-US" sz="2400" dirty="0" smtClean="0">
              <a:solidFill>
                <a:srgbClr val="C7B141"/>
              </a:solidFill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 smtClean="0">
                <a:solidFill>
                  <a:srgbClr val="C7B141"/>
                </a:solidFill>
              </a:rPr>
              <a:t>	</a:t>
            </a:r>
            <a:endParaRPr lang="en-US" altLang="en-US" sz="1600" dirty="0" smtClean="0">
              <a:solidFill>
                <a:srgbClr val="C7B14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8229600" cy="1143000"/>
          </a:xfrm>
        </p:spPr>
        <p:txBody>
          <a:bodyPr>
            <a:normAutofit fontScale="90000"/>
          </a:bodyPr>
          <a:lstStyle/>
          <a:p>
            <a:pPr marL="457200" indent="-457200" algn="l" eaLnBrk="1" hangingPunct="1"/>
            <a:r>
              <a:rPr lang="en-US" altLang="en-US" sz="4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Departmental Service Criteria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52600"/>
            <a:ext cx="8229600" cy="3733800"/>
          </a:xfrm>
        </p:spPr>
        <p:txBody>
          <a:bodyPr/>
          <a:lstStyle/>
          <a:p>
            <a:pPr eaLnBrk="1" hangingPunct="1">
              <a:spcBef>
                <a:spcPct val="25000"/>
              </a:spcBef>
              <a:spcAft>
                <a:spcPct val="25000"/>
              </a:spcAft>
            </a:pPr>
            <a:r>
              <a:rPr lang="en-US" altLang="en-US" dirty="0" smtClean="0"/>
              <a:t>State service expectations for tenure-track faculty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altLang="en-US" dirty="0" smtClean="0">
                <a:solidFill>
                  <a:srgbClr val="00B0F0"/>
                </a:solidFill>
                <a:latin typeface="Arial Black" panose="020B0A04020102020204" pitchFamily="34" charset="0"/>
              </a:rPr>
              <a:t>Candidate Service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543800" cy="4525963"/>
          </a:xfrm>
        </p:spPr>
        <p:txBody>
          <a:bodyPr/>
          <a:lstStyle/>
          <a:p>
            <a:pPr marL="457200" indent="-457200" defTabSz="166688" eaLnBrk="1" hangingPunct="1">
              <a:lnSpc>
                <a:spcPct val="90000"/>
              </a:lnSpc>
              <a:spcBef>
                <a:spcPct val="25000"/>
              </a:spcBef>
              <a:spcAft>
                <a:spcPct val="25000"/>
              </a:spcAft>
            </a:pPr>
            <a:r>
              <a:rPr lang="en-US" altLang="en-US" sz="2800" dirty="0" smtClean="0">
                <a:solidFill>
                  <a:srgbClr val="00B0F0"/>
                </a:solidFill>
              </a:rPr>
              <a:t>State service duties and quality of that service</a:t>
            </a:r>
          </a:p>
          <a:p>
            <a:pPr marL="857250" lvl="1" indent="-457200" defTabSz="166688" eaLnBrk="1" hangingPunct="1">
              <a:lnSpc>
                <a:spcPct val="90000"/>
              </a:lnSpc>
              <a:spcBef>
                <a:spcPct val="25000"/>
              </a:spcBef>
              <a:spcAft>
                <a:spcPct val="25000"/>
              </a:spcAft>
            </a:pPr>
            <a:r>
              <a:rPr lang="en-US" altLang="en-US" sz="2400" dirty="0" smtClean="0">
                <a:solidFill>
                  <a:srgbClr val="00B0F0"/>
                </a:solidFill>
              </a:rPr>
              <a:t>Limit to one slide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001A8AF920B54A91DB47A959B1BBF1" ma:contentTypeVersion="0" ma:contentTypeDescription="Create a new document." ma:contentTypeScope="" ma:versionID="b95eddab3ef2b985993d3f5f0917bf32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0985FBD-4B81-4D10-BB4F-41F6F16173C8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CB953AAA-5907-45F6-9259-48A09E31BF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2D17C3D7-9691-4235-95E1-22575C1DADB8}">
  <ds:schemaRefs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2678</TotalTime>
  <Words>300</Words>
  <Application>Microsoft Office PowerPoint</Application>
  <PresentationFormat>On-screen Show (4:3)</PresentationFormat>
  <Paragraphs>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Times New Roman</vt:lpstr>
      <vt:lpstr>Trebuchet MS</vt:lpstr>
      <vt:lpstr>Wingdings 3</vt:lpstr>
      <vt:lpstr>Facet</vt:lpstr>
      <vt:lpstr>PowerPoint Presentation</vt:lpstr>
      <vt:lpstr>Curriculum Vitae</vt:lpstr>
      <vt:lpstr>Overview of Department of [dept name] Tenure Expectations</vt:lpstr>
      <vt:lpstr>Departmental Research Criteria</vt:lpstr>
      <vt:lpstr>Candidate’s Progress in Meeting Research Expectations</vt:lpstr>
      <vt:lpstr>Departmental Teaching Criteria</vt:lpstr>
      <vt:lpstr>Courses Taught at UNT</vt:lpstr>
      <vt:lpstr>Departmental Service Criteria</vt:lpstr>
      <vt:lpstr>Candidate Service</vt:lpstr>
      <vt:lpstr>Collegiality</vt:lpstr>
      <vt:lpstr>Overall Assessment of Progress Towards Tenure</vt:lpstr>
    </vt:vector>
  </TitlesOfParts>
  <Company>University of North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Atkinson</dc:creator>
  <cp:lastModifiedBy>Susan Richroath</cp:lastModifiedBy>
  <cp:revision>58</cp:revision>
  <dcterms:created xsi:type="dcterms:W3CDTF">2006-01-05T15:39:03Z</dcterms:created>
  <dcterms:modified xsi:type="dcterms:W3CDTF">2017-10-24T19:50:25Z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</Properties>
</file>